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2" r:id="rId7"/>
    <p:sldId id="263" r:id="rId8"/>
    <p:sldId id="264" r:id="rId9"/>
    <p:sldId id="265" r:id="rId10"/>
    <p:sldId id="266" r:id="rId11"/>
    <p:sldId id="260" r:id="rId12"/>
    <p:sldId id="267" r:id="rId13"/>
    <p:sldId id="269" r:id="rId14"/>
    <p:sldId id="268" r:id="rId15"/>
    <p:sldId id="270"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6" r:id="rId29"/>
    <p:sldId id="285" r:id="rId30"/>
    <p:sldId id="287" r:id="rId31"/>
    <p:sldId id="288" r:id="rId32"/>
    <p:sldId id="289" r:id="rId33"/>
    <p:sldId id="290" r:id="rId34"/>
    <p:sldId id="291" r:id="rId35"/>
    <p:sldId id="292" r:id="rId36"/>
    <p:sldId id="293" r:id="rId37"/>
    <p:sldId id="294" r:id="rId38"/>
    <p:sldId id="29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72" autoAdjust="0"/>
    <p:restoredTop sz="94660"/>
  </p:normalViewPr>
  <p:slideViewPr>
    <p:cSldViewPr>
      <p:cViewPr varScale="1">
        <p:scale>
          <a:sx n="70" d="100"/>
          <a:sy n="70" d="100"/>
        </p:scale>
        <p:origin x="-4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FF69A7-5598-40CD-94B4-FC2DE7E09F21}" type="doc">
      <dgm:prSet loTypeId="urn:microsoft.com/office/officeart/2005/8/layout/radial2" loCatId="relationship" qsTypeId="urn:microsoft.com/office/officeart/2005/8/quickstyle/3d1" qsCatId="3D" csTypeId="urn:microsoft.com/office/officeart/2005/8/colors/accent4_5" csCatId="accent4" phldr="1"/>
      <dgm:spPr/>
      <dgm:t>
        <a:bodyPr/>
        <a:lstStyle/>
        <a:p>
          <a:endParaRPr lang="en-US"/>
        </a:p>
      </dgm:t>
    </dgm:pt>
    <dgm:pt modelId="{60E382A1-6E00-4501-AE85-462909A4E80E}">
      <dgm:prSet phldrT="[Text]"/>
      <dgm:spPr/>
      <dgm:t>
        <a:bodyPr/>
        <a:lstStyle/>
        <a:p>
          <a:r>
            <a:rPr lang="en-US" b="1" dirty="0" smtClean="0"/>
            <a:t>Carnivore</a:t>
          </a:r>
          <a:endParaRPr lang="en-US" b="1" dirty="0"/>
        </a:p>
      </dgm:t>
    </dgm:pt>
    <dgm:pt modelId="{B7B20795-C7AF-4C5E-A024-2937C6917CE4}" type="parTrans" cxnId="{F89DDC13-15F3-472A-8617-3EFDF0CFE0BC}">
      <dgm:prSet/>
      <dgm:spPr/>
      <dgm:t>
        <a:bodyPr/>
        <a:lstStyle/>
        <a:p>
          <a:endParaRPr lang="en-US"/>
        </a:p>
      </dgm:t>
    </dgm:pt>
    <dgm:pt modelId="{392E5FA8-A883-428D-9D77-854E32569DFC}" type="sibTrans" cxnId="{F89DDC13-15F3-472A-8617-3EFDF0CFE0BC}">
      <dgm:prSet/>
      <dgm:spPr/>
      <dgm:t>
        <a:bodyPr/>
        <a:lstStyle/>
        <a:p>
          <a:endParaRPr lang="en-US"/>
        </a:p>
      </dgm:t>
    </dgm:pt>
    <dgm:pt modelId="{22CCADD3-D107-49C9-B0E9-2CF1046537AD}">
      <dgm:prSet phldrT="[Text]"/>
      <dgm:spPr/>
      <dgm:t>
        <a:bodyPr/>
        <a:lstStyle/>
        <a:p>
          <a:r>
            <a:rPr lang="en-US" dirty="0" smtClean="0"/>
            <a:t>Eats consumers</a:t>
          </a:r>
          <a:endParaRPr lang="en-US" dirty="0"/>
        </a:p>
      </dgm:t>
    </dgm:pt>
    <dgm:pt modelId="{273A0367-289B-4274-8920-699091A1330E}" type="parTrans" cxnId="{BD3058EE-01E2-4433-A48F-40247CD20E61}">
      <dgm:prSet/>
      <dgm:spPr/>
      <dgm:t>
        <a:bodyPr/>
        <a:lstStyle/>
        <a:p>
          <a:endParaRPr lang="en-US"/>
        </a:p>
      </dgm:t>
    </dgm:pt>
    <dgm:pt modelId="{32FCA73D-4E35-4C7E-A49E-6C348DB73BFC}" type="sibTrans" cxnId="{BD3058EE-01E2-4433-A48F-40247CD20E61}">
      <dgm:prSet/>
      <dgm:spPr/>
      <dgm:t>
        <a:bodyPr/>
        <a:lstStyle/>
        <a:p>
          <a:endParaRPr lang="en-US"/>
        </a:p>
      </dgm:t>
    </dgm:pt>
    <dgm:pt modelId="{AE6ADD33-9974-4716-A628-7AF4C359C721}">
      <dgm:prSet phldrT="[Text]"/>
      <dgm:spPr/>
      <dgm:t>
        <a:bodyPr/>
        <a:lstStyle/>
        <a:p>
          <a:r>
            <a:rPr lang="en-US" dirty="0" smtClean="0"/>
            <a:t>Sharp teeth</a:t>
          </a:r>
          <a:endParaRPr lang="en-US" dirty="0"/>
        </a:p>
      </dgm:t>
    </dgm:pt>
    <dgm:pt modelId="{ABFD1FE6-65EA-4221-AB1A-6B22375DAEBF}" type="parTrans" cxnId="{5ECE150E-BB8C-4417-8482-EEAABFC80318}">
      <dgm:prSet/>
      <dgm:spPr/>
      <dgm:t>
        <a:bodyPr/>
        <a:lstStyle/>
        <a:p>
          <a:endParaRPr lang="en-US"/>
        </a:p>
      </dgm:t>
    </dgm:pt>
    <dgm:pt modelId="{32DF9AA2-CE42-4550-A957-ACD5616E9CC2}" type="sibTrans" cxnId="{5ECE150E-BB8C-4417-8482-EEAABFC80318}">
      <dgm:prSet/>
      <dgm:spPr/>
      <dgm:t>
        <a:bodyPr/>
        <a:lstStyle/>
        <a:p>
          <a:endParaRPr lang="en-US"/>
        </a:p>
      </dgm:t>
    </dgm:pt>
    <dgm:pt modelId="{9013C616-ADED-412E-88FC-A312C7C86132}">
      <dgm:prSet phldrT="[Text]"/>
      <dgm:spPr/>
      <dgm:t>
        <a:bodyPr/>
        <a:lstStyle/>
        <a:p>
          <a:r>
            <a:rPr lang="en-US" b="1" dirty="0" smtClean="0"/>
            <a:t>Herbivore</a:t>
          </a:r>
          <a:endParaRPr lang="en-US" b="1" dirty="0"/>
        </a:p>
      </dgm:t>
    </dgm:pt>
    <dgm:pt modelId="{D8A64A52-7639-4503-AC83-4962D8EAE0AA}" type="parTrans" cxnId="{B33A1776-648F-4D36-B66A-16AEC41A0462}">
      <dgm:prSet/>
      <dgm:spPr/>
      <dgm:t>
        <a:bodyPr/>
        <a:lstStyle/>
        <a:p>
          <a:endParaRPr lang="en-US"/>
        </a:p>
      </dgm:t>
    </dgm:pt>
    <dgm:pt modelId="{1884E417-5461-4CB6-96F3-F945382AB5D9}" type="sibTrans" cxnId="{B33A1776-648F-4D36-B66A-16AEC41A0462}">
      <dgm:prSet/>
      <dgm:spPr/>
      <dgm:t>
        <a:bodyPr/>
        <a:lstStyle/>
        <a:p>
          <a:endParaRPr lang="en-US"/>
        </a:p>
      </dgm:t>
    </dgm:pt>
    <dgm:pt modelId="{733EDD9D-CB3F-41B5-99A8-621C014F490D}">
      <dgm:prSet phldrT="[Text]"/>
      <dgm:spPr/>
      <dgm:t>
        <a:bodyPr/>
        <a:lstStyle/>
        <a:p>
          <a:r>
            <a:rPr lang="en-US" dirty="0" smtClean="0"/>
            <a:t>Eats producers</a:t>
          </a:r>
          <a:endParaRPr lang="en-US" dirty="0"/>
        </a:p>
      </dgm:t>
    </dgm:pt>
    <dgm:pt modelId="{120AFE18-40B8-4E4E-935D-417247F0B778}" type="parTrans" cxnId="{9C21740A-FC1D-4DA0-8630-0D72CFFB0F08}">
      <dgm:prSet/>
      <dgm:spPr/>
      <dgm:t>
        <a:bodyPr/>
        <a:lstStyle/>
        <a:p>
          <a:endParaRPr lang="en-US"/>
        </a:p>
      </dgm:t>
    </dgm:pt>
    <dgm:pt modelId="{646C92B9-4C11-4A76-803A-159541D69CD6}" type="sibTrans" cxnId="{9C21740A-FC1D-4DA0-8630-0D72CFFB0F08}">
      <dgm:prSet/>
      <dgm:spPr/>
      <dgm:t>
        <a:bodyPr/>
        <a:lstStyle/>
        <a:p>
          <a:endParaRPr lang="en-US"/>
        </a:p>
      </dgm:t>
    </dgm:pt>
    <dgm:pt modelId="{2EBB2E9E-D678-42BF-81A6-51B8955F97AF}">
      <dgm:prSet phldrT="[Text]"/>
      <dgm:spPr/>
      <dgm:t>
        <a:bodyPr/>
        <a:lstStyle/>
        <a:p>
          <a:r>
            <a:rPr lang="en-US" dirty="0" smtClean="0"/>
            <a:t>Flat teeth</a:t>
          </a:r>
          <a:endParaRPr lang="en-US" dirty="0"/>
        </a:p>
      </dgm:t>
    </dgm:pt>
    <dgm:pt modelId="{C639603B-C8C1-4EE3-8542-9F917AE5975C}" type="parTrans" cxnId="{4A19E3F1-DA80-462D-A33C-53FE528A5BDF}">
      <dgm:prSet/>
      <dgm:spPr/>
      <dgm:t>
        <a:bodyPr/>
        <a:lstStyle/>
        <a:p>
          <a:endParaRPr lang="en-US"/>
        </a:p>
      </dgm:t>
    </dgm:pt>
    <dgm:pt modelId="{2B9A861E-757C-4AB2-A336-08F3585DF8AE}" type="sibTrans" cxnId="{4A19E3F1-DA80-462D-A33C-53FE528A5BDF}">
      <dgm:prSet/>
      <dgm:spPr/>
      <dgm:t>
        <a:bodyPr/>
        <a:lstStyle/>
        <a:p>
          <a:endParaRPr lang="en-US"/>
        </a:p>
      </dgm:t>
    </dgm:pt>
    <dgm:pt modelId="{1673D56C-1994-458F-ADCA-72805DCEBFBD}">
      <dgm:prSet phldrT="[Text]"/>
      <dgm:spPr/>
      <dgm:t>
        <a:bodyPr/>
        <a:lstStyle/>
        <a:p>
          <a:r>
            <a:rPr lang="en-US" b="1" dirty="0" smtClean="0"/>
            <a:t>Omnivore</a:t>
          </a:r>
          <a:endParaRPr lang="en-US" b="1" dirty="0"/>
        </a:p>
      </dgm:t>
    </dgm:pt>
    <dgm:pt modelId="{097715D0-AC00-4182-89D4-6C8BC516E70F}" type="parTrans" cxnId="{A1982F09-1D3A-4C3E-8EF8-BE302675FD2E}">
      <dgm:prSet/>
      <dgm:spPr/>
      <dgm:t>
        <a:bodyPr/>
        <a:lstStyle/>
        <a:p>
          <a:endParaRPr lang="en-US"/>
        </a:p>
      </dgm:t>
    </dgm:pt>
    <dgm:pt modelId="{5768C3FD-FD11-4FED-8955-B6925FD54927}" type="sibTrans" cxnId="{A1982F09-1D3A-4C3E-8EF8-BE302675FD2E}">
      <dgm:prSet/>
      <dgm:spPr/>
      <dgm:t>
        <a:bodyPr/>
        <a:lstStyle/>
        <a:p>
          <a:endParaRPr lang="en-US"/>
        </a:p>
      </dgm:t>
    </dgm:pt>
    <dgm:pt modelId="{17A526D5-2D46-4CC6-8B17-5DBB6D64E0F9}">
      <dgm:prSet phldrT="[Text]"/>
      <dgm:spPr/>
      <dgm:t>
        <a:bodyPr/>
        <a:lstStyle/>
        <a:p>
          <a:r>
            <a:rPr lang="en-US" dirty="0" smtClean="0"/>
            <a:t>Eats consumers and producers</a:t>
          </a:r>
          <a:endParaRPr lang="en-US" dirty="0"/>
        </a:p>
      </dgm:t>
    </dgm:pt>
    <dgm:pt modelId="{2012A5A1-9F69-47B6-806C-26A1AAA81253}" type="parTrans" cxnId="{743C2B0A-FC9E-4DA7-B4DE-42A076569520}">
      <dgm:prSet/>
      <dgm:spPr/>
      <dgm:t>
        <a:bodyPr/>
        <a:lstStyle/>
        <a:p>
          <a:endParaRPr lang="en-US"/>
        </a:p>
      </dgm:t>
    </dgm:pt>
    <dgm:pt modelId="{F6214819-778F-4CB4-9E9D-6D7CB1214553}" type="sibTrans" cxnId="{743C2B0A-FC9E-4DA7-B4DE-42A076569520}">
      <dgm:prSet/>
      <dgm:spPr/>
      <dgm:t>
        <a:bodyPr/>
        <a:lstStyle/>
        <a:p>
          <a:endParaRPr lang="en-US"/>
        </a:p>
      </dgm:t>
    </dgm:pt>
    <dgm:pt modelId="{3780CDCB-390A-4393-9672-6AD50210F690}">
      <dgm:prSet phldrT="[Text]"/>
      <dgm:spPr/>
      <dgm:t>
        <a:bodyPr/>
        <a:lstStyle/>
        <a:p>
          <a:r>
            <a:rPr lang="en-US" dirty="0" smtClean="0"/>
            <a:t>Includes most people</a:t>
          </a:r>
          <a:endParaRPr lang="en-US" dirty="0"/>
        </a:p>
      </dgm:t>
    </dgm:pt>
    <dgm:pt modelId="{5DA1B920-3F46-4550-96B5-F0FDCAE775FF}" type="parTrans" cxnId="{77BBA0C0-5905-433F-B541-60C14BF1BE91}">
      <dgm:prSet/>
      <dgm:spPr/>
      <dgm:t>
        <a:bodyPr/>
        <a:lstStyle/>
        <a:p>
          <a:endParaRPr lang="en-US"/>
        </a:p>
      </dgm:t>
    </dgm:pt>
    <dgm:pt modelId="{C7CDC94B-FCE3-43D2-B8E9-6DA90A48D8F5}" type="sibTrans" cxnId="{77BBA0C0-5905-433F-B541-60C14BF1BE91}">
      <dgm:prSet/>
      <dgm:spPr/>
      <dgm:t>
        <a:bodyPr/>
        <a:lstStyle/>
        <a:p>
          <a:endParaRPr lang="en-US"/>
        </a:p>
      </dgm:t>
    </dgm:pt>
    <dgm:pt modelId="{9AC347EF-BE18-4DC0-8511-AF748719DC93}" type="pres">
      <dgm:prSet presAssocID="{AAFF69A7-5598-40CD-94B4-FC2DE7E09F21}" presName="composite" presStyleCnt="0">
        <dgm:presLayoutVars>
          <dgm:chMax val="5"/>
          <dgm:dir/>
          <dgm:animLvl val="ctr"/>
          <dgm:resizeHandles val="exact"/>
        </dgm:presLayoutVars>
      </dgm:prSet>
      <dgm:spPr/>
      <dgm:t>
        <a:bodyPr/>
        <a:lstStyle/>
        <a:p>
          <a:endParaRPr lang="en-US"/>
        </a:p>
      </dgm:t>
    </dgm:pt>
    <dgm:pt modelId="{99DB0768-1F68-4D5F-AE40-548BFB7D3E7F}" type="pres">
      <dgm:prSet presAssocID="{AAFF69A7-5598-40CD-94B4-FC2DE7E09F21}" presName="cycle" presStyleCnt="0"/>
      <dgm:spPr/>
    </dgm:pt>
    <dgm:pt modelId="{7F6BBC92-996C-4865-8149-A68EBA5399F8}" type="pres">
      <dgm:prSet presAssocID="{AAFF69A7-5598-40CD-94B4-FC2DE7E09F21}" presName="centerShape" presStyleCnt="0"/>
      <dgm:spPr/>
    </dgm:pt>
    <dgm:pt modelId="{240026C7-AB13-4AA6-941C-8DF7E0E8594E}" type="pres">
      <dgm:prSet presAssocID="{AAFF69A7-5598-40CD-94B4-FC2DE7E09F21}" presName="connSite" presStyleLbl="node1" presStyleIdx="0" presStyleCnt="4"/>
      <dgm:spPr/>
    </dgm:pt>
    <dgm:pt modelId="{8C13F91B-5F80-405B-97A7-BC832B49C4C5}" type="pres">
      <dgm:prSet presAssocID="{AAFF69A7-5598-40CD-94B4-FC2DE7E09F21}" presName="visible" presStyleLbl="node1" presStyleIdx="0" presStyleCnt="4" custLinFactNeighborX="1636" custLinFactNeighborY="1149"/>
      <dgm:spPr/>
    </dgm:pt>
    <dgm:pt modelId="{419D6247-F329-4220-9F79-41644BA424A4}" type="pres">
      <dgm:prSet presAssocID="{B7B20795-C7AF-4C5E-A024-2937C6917CE4}" presName="Name25" presStyleLbl="parChTrans1D1" presStyleIdx="0" presStyleCnt="3"/>
      <dgm:spPr/>
      <dgm:t>
        <a:bodyPr/>
        <a:lstStyle/>
        <a:p>
          <a:endParaRPr lang="en-US"/>
        </a:p>
      </dgm:t>
    </dgm:pt>
    <dgm:pt modelId="{E8CD7F00-E1E6-43DC-9657-3108BCFCE08E}" type="pres">
      <dgm:prSet presAssocID="{60E382A1-6E00-4501-AE85-462909A4E80E}" presName="node" presStyleCnt="0"/>
      <dgm:spPr/>
    </dgm:pt>
    <dgm:pt modelId="{BB3DA0CD-AAD7-4E83-B845-4817759FD2D9}" type="pres">
      <dgm:prSet presAssocID="{60E382A1-6E00-4501-AE85-462909A4E80E}" presName="parentNode" presStyleLbl="node1" presStyleIdx="1" presStyleCnt="4">
        <dgm:presLayoutVars>
          <dgm:chMax val="1"/>
          <dgm:bulletEnabled val="1"/>
        </dgm:presLayoutVars>
      </dgm:prSet>
      <dgm:spPr/>
      <dgm:t>
        <a:bodyPr/>
        <a:lstStyle/>
        <a:p>
          <a:endParaRPr lang="en-US"/>
        </a:p>
      </dgm:t>
    </dgm:pt>
    <dgm:pt modelId="{1836FB43-5726-474F-AAAF-2FE7FA056C52}" type="pres">
      <dgm:prSet presAssocID="{60E382A1-6E00-4501-AE85-462909A4E80E}" presName="childNode" presStyleLbl="revTx" presStyleIdx="0" presStyleCnt="3">
        <dgm:presLayoutVars>
          <dgm:bulletEnabled val="1"/>
        </dgm:presLayoutVars>
      </dgm:prSet>
      <dgm:spPr/>
      <dgm:t>
        <a:bodyPr/>
        <a:lstStyle/>
        <a:p>
          <a:endParaRPr lang="en-US"/>
        </a:p>
      </dgm:t>
    </dgm:pt>
    <dgm:pt modelId="{C47F6DF1-43E6-4AEC-AB4E-CA31ED5E6A95}" type="pres">
      <dgm:prSet presAssocID="{D8A64A52-7639-4503-AC83-4962D8EAE0AA}" presName="Name25" presStyleLbl="parChTrans1D1" presStyleIdx="1" presStyleCnt="3"/>
      <dgm:spPr/>
      <dgm:t>
        <a:bodyPr/>
        <a:lstStyle/>
        <a:p>
          <a:endParaRPr lang="en-US"/>
        </a:p>
      </dgm:t>
    </dgm:pt>
    <dgm:pt modelId="{77B1215F-DEA5-4D9B-A82B-860E49845B9B}" type="pres">
      <dgm:prSet presAssocID="{9013C616-ADED-412E-88FC-A312C7C86132}" presName="node" presStyleCnt="0"/>
      <dgm:spPr/>
    </dgm:pt>
    <dgm:pt modelId="{EE1DC77C-1F7B-4663-B7F1-966266FD9F89}" type="pres">
      <dgm:prSet presAssocID="{9013C616-ADED-412E-88FC-A312C7C86132}" presName="parentNode" presStyleLbl="node1" presStyleIdx="2" presStyleCnt="4">
        <dgm:presLayoutVars>
          <dgm:chMax val="1"/>
          <dgm:bulletEnabled val="1"/>
        </dgm:presLayoutVars>
      </dgm:prSet>
      <dgm:spPr/>
      <dgm:t>
        <a:bodyPr/>
        <a:lstStyle/>
        <a:p>
          <a:endParaRPr lang="en-US"/>
        </a:p>
      </dgm:t>
    </dgm:pt>
    <dgm:pt modelId="{670F5E11-B492-48D9-8E7F-71DB3F21355D}" type="pres">
      <dgm:prSet presAssocID="{9013C616-ADED-412E-88FC-A312C7C86132}" presName="childNode" presStyleLbl="revTx" presStyleIdx="1" presStyleCnt="3">
        <dgm:presLayoutVars>
          <dgm:bulletEnabled val="1"/>
        </dgm:presLayoutVars>
      </dgm:prSet>
      <dgm:spPr/>
      <dgm:t>
        <a:bodyPr/>
        <a:lstStyle/>
        <a:p>
          <a:endParaRPr lang="en-US"/>
        </a:p>
      </dgm:t>
    </dgm:pt>
    <dgm:pt modelId="{06540A59-50B6-4E24-83B7-21837CB215A4}" type="pres">
      <dgm:prSet presAssocID="{097715D0-AC00-4182-89D4-6C8BC516E70F}" presName="Name25" presStyleLbl="parChTrans1D1" presStyleIdx="2" presStyleCnt="3"/>
      <dgm:spPr/>
      <dgm:t>
        <a:bodyPr/>
        <a:lstStyle/>
        <a:p>
          <a:endParaRPr lang="en-US"/>
        </a:p>
      </dgm:t>
    </dgm:pt>
    <dgm:pt modelId="{337FFA06-9F73-49B4-9190-7F8AB86D8715}" type="pres">
      <dgm:prSet presAssocID="{1673D56C-1994-458F-ADCA-72805DCEBFBD}" presName="node" presStyleCnt="0"/>
      <dgm:spPr/>
    </dgm:pt>
    <dgm:pt modelId="{E74822D1-6F1A-4CD7-9B2F-E9A0BAAA30AA}" type="pres">
      <dgm:prSet presAssocID="{1673D56C-1994-458F-ADCA-72805DCEBFBD}" presName="parentNode" presStyleLbl="node1" presStyleIdx="3" presStyleCnt="4">
        <dgm:presLayoutVars>
          <dgm:chMax val="1"/>
          <dgm:bulletEnabled val="1"/>
        </dgm:presLayoutVars>
      </dgm:prSet>
      <dgm:spPr/>
      <dgm:t>
        <a:bodyPr/>
        <a:lstStyle/>
        <a:p>
          <a:endParaRPr lang="en-US"/>
        </a:p>
      </dgm:t>
    </dgm:pt>
    <dgm:pt modelId="{7AE93B77-6182-40D1-AF38-FD3451CF9CD5}" type="pres">
      <dgm:prSet presAssocID="{1673D56C-1994-458F-ADCA-72805DCEBFBD}" presName="childNode" presStyleLbl="revTx" presStyleIdx="2" presStyleCnt="3">
        <dgm:presLayoutVars>
          <dgm:bulletEnabled val="1"/>
        </dgm:presLayoutVars>
      </dgm:prSet>
      <dgm:spPr/>
      <dgm:t>
        <a:bodyPr/>
        <a:lstStyle/>
        <a:p>
          <a:endParaRPr lang="en-US"/>
        </a:p>
      </dgm:t>
    </dgm:pt>
  </dgm:ptLst>
  <dgm:cxnLst>
    <dgm:cxn modelId="{681077E9-0149-47E9-B7ED-86E0BD905A64}" type="presOf" srcId="{2EBB2E9E-D678-42BF-81A6-51B8955F97AF}" destId="{670F5E11-B492-48D9-8E7F-71DB3F21355D}" srcOrd="0" destOrd="1" presId="urn:microsoft.com/office/officeart/2005/8/layout/radial2"/>
    <dgm:cxn modelId="{DCC568EB-5832-4979-8A43-F4FA0797D1AB}" type="presOf" srcId="{9013C616-ADED-412E-88FC-A312C7C86132}" destId="{EE1DC77C-1F7B-4663-B7F1-966266FD9F89}" srcOrd="0" destOrd="0" presId="urn:microsoft.com/office/officeart/2005/8/layout/radial2"/>
    <dgm:cxn modelId="{84DF0AE4-79AC-445B-813A-55F797332DCC}" type="presOf" srcId="{AAFF69A7-5598-40CD-94B4-FC2DE7E09F21}" destId="{9AC347EF-BE18-4DC0-8511-AF748719DC93}" srcOrd="0" destOrd="0" presId="urn:microsoft.com/office/officeart/2005/8/layout/radial2"/>
    <dgm:cxn modelId="{5ECE150E-BB8C-4417-8482-EEAABFC80318}" srcId="{60E382A1-6E00-4501-AE85-462909A4E80E}" destId="{AE6ADD33-9974-4716-A628-7AF4C359C721}" srcOrd="1" destOrd="0" parTransId="{ABFD1FE6-65EA-4221-AB1A-6B22375DAEBF}" sibTransId="{32DF9AA2-CE42-4550-A957-ACD5616E9CC2}"/>
    <dgm:cxn modelId="{FDC47033-6929-4FAA-879B-0C1CC1E839C1}" type="presOf" srcId="{22CCADD3-D107-49C9-B0E9-2CF1046537AD}" destId="{1836FB43-5726-474F-AAAF-2FE7FA056C52}" srcOrd="0" destOrd="0" presId="urn:microsoft.com/office/officeart/2005/8/layout/radial2"/>
    <dgm:cxn modelId="{A1982F09-1D3A-4C3E-8EF8-BE302675FD2E}" srcId="{AAFF69A7-5598-40CD-94B4-FC2DE7E09F21}" destId="{1673D56C-1994-458F-ADCA-72805DCEBFBD}" srcOrd="2" destOrd="0" parTransId="{097715D0-AC00-4182-89D4-6C8BC516E70F}" sibTransId="{5768C3FD-FD11-4FED-8955-B6925FD54927}"/>
    <dgm:cxn modelId="{743C2B0A-FC9E-4DA7-B4DE-42A076569520}" srcId="{1673D56C-1994-458F-ADCA-72805DCEBFBD}" destId="{17A526D5-2D46-4CC6-8B17-5DBB6D64E0F9}" srcOrd="0" destOrd="0" parTransId="{2012A5A1-9F69-47B6-806C-26A1AAA81253}" sibTransId="{F6214819-778F-4CB4-9E9D-6D7CB1214553}"/>
    <dgm:cxn modelId="{77BBA0C0-5905-433F-B541-60C14BF1BE91}" srcId="{1673D56C-1994-458F-ADCA-72805DCEBFBD}" destId="{3780CDCB-390A-4393-9672-6AD50210F690}" srcOrd="1" destOrd="0" parTransId="{5DA1B920-3F46-4550-96B5-F0FDCAE775FF}" sibTransId="{C7CDC94B-FCE3-43D2-B8E9-6DA90A48D8F5}"/>
    <dgm:cxn modelId="{80523553-FF84-45EE-825C-2DD09E1F3641}" type="presOf" srcId="{60E382A1-6E00-4501-AE85-462909A4E80E}" destId="{BB3DA0CD-AAD7-4E83-B845-4817759FD2D9}" srcOrd="0" destOrd="0" presId="urn:microsoft.com/office/officeart/2005/8/layout/radial2"/>
    <dgm:cxn modelId="{4C7C5456-7D1D-496C-A396-FC110B8B6C2C}" type="presOf" srcId="{AE6ADD33-9974-4716-A628-7AF4C359C721}" destId="{1836FB43-5726-474F-AAAF-2FE7FA056C52}" srcOrd="0" destOrd="1" presId="urn:microsoft.com/office/officeart/2005/8/layout/radial2"/>
    <dgm:cxn modelId="{D7140DB7-3021-448F-8D2A-598E46EF4995}" type="presOf" srcId="{733EDD9D-CB3F-41B5-99A8-621C014F490D}" destId="{670F5E11-B492-48D9-8E7F-71DB3F21355D}" srcOrd="0" destOrd="0" presId="urn:microsoft.com/office/officeart/2005/8/layout/radial2"/>
    <dgm:cxn modelId="{4A19E3F1-DA80-462D-A33C-53FE528A5BDF}" srcId="{9013C616-ADED-412E-88FC-A312C7C86132}" destId="{2EBB2E9E-D678-42BF-81A6-51B8955F97AF}" srcOrd="1" destOrd="0" parTransId="{C639603B-C8C1-4EE3-8542-9F917AE5975C}" sibTransId="{2B9A861E-757C-4AB2-A336-08F3585DF8AE}"/>
    <dgm:cxn modelId="{F89DDC13-15F3-472A-8617-3EFDF0CFE0BC}" srcId="{AAFF69A7-5598-40CD-94B4-FC2DE7E09F21}" destId="{60E382A1-6E00-4501-AE85-462909A4E80E}" srcOrd="0" destOrd="0" parTransId="{B7B20795-C7AF-4C5E-A024-2937C6917CE4}" sibTransId="{392E5FA8-A883-428D-9D77-854E32569DFC}"/>
    <dgm:cxn modelId="{BD3058EE-01E2-4433-A48F-40247CD20E61}" srcId="{60E382A1-6E00-4501-AE85-462909A4E80E}" destId="{22CCADD3-D107-49C9-B0E9-2CF1046537AD}" srcOrd="0" destOrd="0" parTransId="{273A0367-289B-4274-8920-699091A1330E}" sibTransId="{32FCA73D-4E35-4C7E-A49E-6C348DB73BFC}"/>
    <dgm:cxn modelId="{7F6B0BA9-1F38-461A-ABE1-0D64B1759A6A}" type="presOf" srcId="{097715D0-AC00-4182-89D4-6C8BC516E70F}" destId="{06540A59-50B6-4E24-83B7-21837CB215A4}" srcOrd="0" destOrd="0" presId="urn:microsoft.com/office/officeart/2005/8/layout/radial2"/>
    <dgm:cxn modelId="{B33A1776-648F-4D36-B66A-16AEC41A0462}" srcId="{AAFF69A7-5598-40CD-94B4-FC2DE7E09F21}" destId="{9013C616-ADED-412E-88FC-A312C7C86132}" srcOrd="1" destOrd="0" parTransId="{D8A64A52-7639-4503-AC83-4962D8EAE0AA}" sibTransId="{1884E417-5461-4CB6-96F3-F945382AB5D9}"/>
    <dgm:cxn modelId="{F1EB7B15-1F63-4262-A333-B19FA432EBFA}" type="presOf" srcId="{1673D56C-1994-458F-ADCA-72805DCEBFBD}" destId="{E74822D1-6F1A-4CD7-9B2F-E9A0BAAA30AA}" srcOrd="0" destOrd="0" presId="urn:microsoft.com/office/officeart/2005/8/layout/radial2"/>
    <dgm:cxn modelId="{C91260AD-F824-4161-9761-DEDA3C4B10F1}" type="presOf" srcId="{B7B20795-C7AF-4C5E-A024-2937C6917CE4}" destId="{419D6247-F329-4220-9F79-41644BA424A4}" srcOrd="0" destOrd="0" presId="urn:microsoft.com/office/officeart/2005/8/layout/radial2"/>
    <dgm:cxn modelId="{93F254C6-1FA1-403B-BAA0-D0C615755A63}" type="presOf" srcId="{17A526D5-2D46-4CC6-8B17-5DBB6D64E0F9}" destId="{7AE93B77-6182-40D1-AF38-FD3451CF9CD5}" srcOrd="0" destOrd="0" presId="urn:microsoft.com/office/officeart/2005/8/layout/radial2"/>
    <dgm:cxn modelId="{DF285876-0DF3-47B3-A130-B9139D7D4588}" type="presOf" srcId="{D8A64A52-7639-4503-AC83-4962D8EAE0AA}" destId="{C47F6DF1-43E6-4AEC-AB4E-CA31ED5E6A95}" srcOrd="0" destOrd="0" presId="urn:microsoft.com/office/officeart/2005/8/layout/radial2"/>
    <dgm:cxn modelId="{106A3D7A-58E1-406F-98EA-AA0C1E654A36}" type="presOf" srcId="{3780CDCB-390A-4393-9672-6AD50210F690}" destId="{7AE93B77-6182-40D1-AF38-FD3451CF9CD5}" srcOrd="0" destOrd="1" presId="urn:microsoft.com/office/officeart/2005/8/layout/radial2"/>
    <dgm:cxn modelId="{9C21740A-FC1D-4DA0-8630-0D72CFFB0F08}" srcId="{9013C616-ADED-412E-88FC-A312C7C86132}" destId="{733EDD9D-CB3F-41B5-99A8-621C014F490D}" srcOrd="0" destOrd="0" parTransId="{120AFE18-40B8-4E4E-935D-417247F0B778}" sibTransId="{646C92B9-4C11-4A76-803A-159541D69CD6}"/>
    <dgm:cxn modelId="{09B9F29E-0F93-4076-93E6-53D3F0771945}" type="presParOf" srcId="{9AC347EF-BE18-4DC0-8511-AF748719DC93}" destId="{99DB0768-1F68-4D5F-AE40-548BFB7D3E7F}" srcOrd="0" destOrd="0" presId="urn:microsoft.com/office/officeart/2005/8/layout/radial2"/>
    <dgm:cxn modelId="{3F234926-8C97-4937-BD9F-47203145F863}" type="presParOf" srcId="{99DB0768-1F68-4D5F-AE40-548BFB7D3E7F}" destId="{7F6BBC92-996C-4865-8149-A68EBA5399F8}" srcOrd="0" destOrd="0" presId="urn:microsoft.com/office/officeart/2005/8/layout/radial2"/>
    <dgm:cxn modelId="{C4A74A0D-08C8-4803-B221-2854AD32F5C5}" type="presParOf" srcId="{7F6BBC92-996C-4865-8149-A68EBA5399F8}" destId="{240026C7-AB13-4AA6-941C-8DF7E0E8594E}" srcOrd="0" destOrd="0" presId="urn:microsoft.com/office/officeart/2005/8/layout/radial2"/>
    <dgm:cxn modelId="{1AD3FB07-D163-4480-B777-CCBAF527B5C9}" type="presParOf" srcId="{7F6BBC92-996C-4865-8149-A68EBA5399F8}" destId="{8C13F91B-5F80-405B-97A7-BC832B49C4C5}" srcOrd="1" destOrd="0" presId="urn:microsoft.com/office/officeart/2005/8/layout/radial2"/>
    <dgm:cxn modelId="{7B1A3482-B63C-44FE-AB7F-200BF9EAC683}" type="presParOf" srcId="{99DB0768-1F68-4D5F-AE40-548BFB7D3E7F}" destId="{419D6247-F329-4220-9F79-41644BA424A4}" srcOrd="1" destOrd="0" presId="urn:microsoft.com/office/officeart/2005/8/layout/radial2"/>
    <dgm:cxn modelId="{0E635489-5D18-4BAE-86CB-50BD58BF9D7D}" type="presParOf" srcId="{99DB0768-1F68-4D5F-AE40-548BFB7D3E7F}" destId="{E8CD7F00-E1E6-43DC-9657-3108BCFCE08E}" srcOrd="2" destOrd="0" presId="urn:microsoft.com/office/officeart/2005/8/layout/radial2"/>
    <dgm:cxn modelId="{5B3320FE-CE2C-41D1-B763-682485CABA34}" type="presParOf" srcId="{E8CD7F00-E1E6-43DC-9657-3108BCFCE08E}" destId="{BB3DA0CD-AAD7-4E83-B845-4817759FD2D9}" srcOrd="0" destOrd="0" presId="urn:microsoft.com/office/officeart/2005/8/layout/radial2"/>
    <dgm:cxn modelId="{802FD9A7-5EE2-4EC3-A32C-FE92FDCA7A12}" type="presParOf" srcId="{E8CD7F00-E1E6-43DC-9657-3108BCFCE08E}" destId="{1836FB43-5726-474F-AAAF-2FE7FA056C52}" srcOrd="1" destOrd="0" presId="urn:microsoft.com/office/officeart/2005/8/layout/radial2"/>
    <dgm:cxn modelId="{B92B49D4-DEEE-45BF-A760-E54B123224FF}" type="presParOf" srcId="{99DB0768-1F68-4D5F-AE40-548BFB7D3E7F}" destId="{C47F6DF1-43E6-4AEC-AB4E-CA31ED5E6A95}" srcOrd="3" destOrd="0" presId="urn:microsoft.com/office/officeart/2005/8/layout/radial2"/>
    <dgm:cxn modelId="{FC6CACAE-B5D2-4AE4-A904-E62A3E5E165A}" type="presParOf" srcId="{99DB0768-1F68-4D5F-AE40-548BFB7D3E7F}" destId="{77B1215F-DEA5-4D9B-A82B-860E49845B9B}" srcOrd="4" destOrd="0" presId="urn:microsoft.com/office/officeart/2005/8/layout/radial2"/>
    <dgm:cxn modelId="{521BB956-87D6-4F33-A91D-B87C354BB6E6}" type="presParOf" srcId="{77B1215F-DEA5-4D9B-A82B-860E49845B9B}" destId="{EE1DC77C-1F7B-4663-B7F1-966266FD9F89}" srcOrd="0" destOrd="0" presId="urn:microsoft.com/office/officeart/2005/8/layout/radial2"/>
    <dgm:cxn modelId="{DF154FAE-E310-4B41-8C07-062D32B6CF6E}" type="presParOf" srcId="{77B1215F-DEA5-4D9B-A82B-860E49845B9B}" destId="{670F5E11-B492-48D9-8E7F-71DB3F21355D}" srcOrd="1" destOrd="0" presId="urn:microsoft.com/office/officeart/2005/8/layout/radial2"/>
    <dgm:cxn modelId="{AC188399-571E-48A7-B8C2-F2BE0C2C8024}" type="presParOf" srcId="{99DB0768-1F68-4D5F-AE40-548BFB7D3E7F}" destId="{06540A59-50B6-4E24-83B7-21837CB215A4}" srcOrd="5" destOrd="0" presId="urn:microsoft.com/office/officeart/2005/8/layout/radial2"/>
    <dgm:cxn modelId="{7878A8AA-FA2B-491A-803E-59E4A74FA2F9}" type="presParOf" srcId="{99DB0768-1F68-4D5F-AE40-548BFB7D3E7F}" destId="{337FFA06-9F73-49B4-9190-7F8AB86D8715}" srcOrd="6" destOrd="0" presId="urn:microsoft.com/office/officeart/2005/8/layout/radial2"/>
    <dgm:cxn modelId="{F1F9BBB0-D297-4892-B03F-363D4D8EB0CA}" type="presParOf" srcId="{337FFA06-9F73-49B4-9190-7F8AB86D8715}" destId="{E74822D1-6F1A-4CD7-9B2F-E9A0BAAA30AA}" srcOrd="0" destOrd="0" presId="urn:microsoft.com/office/officeart/2005/8/layout/radial2"/>
    <dgm:cxn modelId="{F767A4E5-3581-4FD5-BB3A-0603DFC12BCB}" type="presParOf" srcId="{337FFA06-9F73-49B4-9190-7F8AB86D8715}" destId="{7AE93B77-6182-40D1-AF38-FD3451CF9CD5}"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40A59-50B6-4E24-83B7-21837CB215A4}">
      <dsp:nvSpPr>
        <dsp:cNvPr id="0" name=""/>
        <dsp:cNvSpPr/>
      </dsp:nvSpPr>
      <dsp:spPr>
        <a:xfrm rot="2535028">
          <a:off x="2444654" y="4035394"/>
          <a:ext cx="873155" cy="66181"/>
        </a:xfrm>
        <a:custGeom>
          <a:avLst/>
          <a:gdLst/>
          <a:ahLst/>
          <a:cxnLst/>
          <a:rect l="0" t="0" r="0" b="0"/>
          <a:pathLst>
            <a:path>
              <a:moveTo>
                <a:pt x="0" y="33090"/>
              </a:moveTo>
              <a:lnTo>
                <a:pt x="873155" y="33090"/>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47F6DF1-43E6-4AEC-AB4E-CA31ED5E6A95}">
      <dsp:nvSpPr>
        <dsp:cNvPr id="0" name=""/>
        <dsp:cNvSpPr/>
      </dsp:nvSpPr>
      <dsp:spPr>
        <a:xfrm>
          <a:off x="2558071" y="2824409"/>
          <a:ext cx="985141" cy="66181"/>
        </a:xfrm>
        <a:custGeom>
          <a:avLst/>
          <a:gdLst/>
          <a:ahLst/>
          <a:cxnLst/>
          <a:rect l="0" t="0" r="0" b="0"/>
          <a:pathLst>
            <a:path>
              <a:moveTo>
                <a:pt x="0" y="33090"/>
              </a:moveTo>
              <a:lnTo>
                <a:pt x="985141" y="33090"/>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19D6247-F329-4220-9F79-41644BA424A4}">
      <dsp:nvSpPr>
        <dsp:cNvPr id="0" name=""/>
        <dsp:cNvSpPr/>
      </dsp:nvSpPr>
      <dsp:spPr>
        <a:xfrm rot="19064972">
          <a:off x="2444654" y="1613423"/>
          <a:ext cx="873155" cy="66181"/>
        </a:xfrm>
        <a:custGeom>
          <a:avLst/>
          <a:gdLst/>
          <a:ahLst/>
          <a:cxnLst/>
          <a:rect l="0" t="0" r="0" b="0"/>
          <a:pathLst>
            <a:path>
              <a:moveTo>
                <a:pt x="0" y="33090"/>
              </a:moveTo>
              <a:lnTo>
                <a:pt x="873155" y="33090"/>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C13F91B-5F80-405B-97A7-BC832B49C4C5}">
      <dsp:nvSpPr>
        <dsp:cNvPr id="0" name=""/>
        <dsp:cNvSpPr/>
      </dsp:nvSpPr>
      <dsp:spPr>
        <a:xfrm>
          <a:off x="152403" y="1447787"/>
          <a:ext cx="2885740" cy="2885740"/>
        </a:xfrm>
        <a:prstGeom prst="ellipse">
          <a:avLst/>
        </a:prstGeom>
        <a:gradFill rotWithShape="0">
          <a:gsLst>
            <a:gs pos="0">
              <a:schemeClr val="accent4">
                <a:alpha val="90000"/>
                <a:hueOff val="0"/>
                <a:satOff val="0"/>
                <a:lumOff val="0"/>
                <a:alphaOff val="0"/>
                <a:shade val="51000"/>
                <a:satMod val="130000"/>
              </a:schemeClr>
            </a:gs>
            <a:gs pos="80000">
              <a:schemeClr val="accent4">
                <a:alpha val="90000"/>
                <a:hueOff val="0"/>
                <a:satOff val="0"/>
                <a:lumOff val="0"/>
                <a:alphaOff val="0"/>
                <a:shade val="93000"/>
                <a:satMod val="130000"/>
              </a:schemeClr>
            </a:gs>
            <a:gs pos="100000">
              <a:schemeClr val="accent4">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B3DA0CD-AAD7-4E83-B845-4817759FD2D9}">
      <dsp:nvSpPr>
        <dsp:cNvPr id="0" name=""/>
        <dsp:cNvSpPr/>
      </dsp:nvSpPr>
      <dsp:spPr>
        <a:xfrm>
          <a:off x="2994554" y="2146"/>
          <a:ext cx="1615459" cy="1615459"/>
        </a:xfrm>
        <a:prstGeom prst="ellipse">
          <a:avLst/>
        </a:prstGeom>
        <a:gradFill rotWithShape="0">
          <a:gsLst>
            <a:gs pos="0">
              <a:schemeClr val="accent4">
                <a:alpha val="90000"/>
                <a:hueOff val="0"/>
                <a:satOff val="0"/>
                <a:lumOff val="0"/>
                <a:alphaOff val="-13333"/>
                <a:shade val="51000"/>
                <a:satMod val="130000"/>
              </a:schemeClr>
            </a:gs>
            <a:gs pos="80000">
              <a:schemeClr val="accent4">
                <a:alpha val="90000"/>
                <a:hueOff val="0"/>
                <a:satOff val="0"/>
                <a:lumOff val="0"/>
                <a:alphaOff val="-13333"/>
                <a:shade val="93000"/>
                <a:satMod val="130000"/>
              </a:schemeClr>
            </a:gs>
            <a:gs pos="100000">
              <a:schemeClr val="accent4">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t>Carnivore</a:t>
          </a:r>
          <a:endParaRPr lang="en-US" sz="2100" b="1" kern="1200" dirty="0"/>
        </a:p>
      </dsp:txBody>
      <dsp:txXfrm>
        <a:off x="3231132" y="238724"/>
        <a:ext cx="1142303" cy="1142303"/>
      </dsp:txXfrm>
    </dsp:sp>
    <dsp:sp modelId="{1836FB43-5726-474F-AAAF-2FE7FA056C52}">
      <dsp:nvSpPr>
        <dsp:cNvPr id="0" name=""/>
        <dsp:cNvSpPr/>
      </dsp:nvSpPr>
      <dsp:spPr>
        <a:xfrm>
          <a:off x="4771559" y="2146"/>
          <a:ext cx="2423188" cy="1615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Eats consumers</a:t>
          </a:r>
          <a:endParaRPr lang="en-US" sz="2700" kern="1200" dirty="0"/>
        </a:p>
        <a:p>
          <a:pPr marL="228600" lvl="1" indent="-228600" algn="l" defTabSz="1200150">
            <a:lnSpc>
              <a:spcPct val="90000"/>
            </a:lnSpc>
            <a:spcBef>
              <a:spcPct val="0"/>
            </a:spcBef>
            <a:spcAft>
              <a:spcPct val="15000"/>
            </a:spcAft>
            <a:buChar char="••"/>
          </a:pPr>
          <a:r>
            <a:rPr lang="en-US" sz="2700" kern="1200" dirty="0" smtClean="0"/>
            <a:t>Sharp teeth</a:t>
          </a:r>
          <a:endParaRPr lang="en-US" sz="2700" kern="1200" dirty="0"/>
        </a:p>
      </dsp:txBody>
      <dsp:txXfrm>
        <a:off x="4771559" y="2146"/>
        <a:ext cx="2423188" cy="1615459"/>
      </dsp:txXfrm>
    </dsp:sp>
    <dsp:sp modelId="{EE1DC77C-1F7B-4663-B7F1-966266FD9F89}">
      <dsp:nvSpPr>
        <dsp:cNvPr id="0" name=""/>
        <dsp:cNvSpPr/>
      </dsp:nvSpPr>
      <dsp:spPr>
        <a:xfrm>
          <a:off x="3543213" y="2049770"/>
          <a:ext cx="1615459" cy="1615459"/>
        </a:xfrm>
        <a:prstGeom prst="ellipse">
          <a:avLst/>
        </a:prstGeom>
        <a:gradFill rotWithShape="0">
          <a:gsLst>
            <a:gs pos="0">
              <a:schemeClr val="accent4">
                <a:alpha val="90000"/>
                <a:hueOff val="0"/>
                <a:satOff val="0"/>
                <a:lumOff val="0"/>
                <a:alphaOff val="-26667"/>
                <a:shade val="51000"/>
                <a:satMod val="130000"/>
              </a:schemeClr>
            </a:gs>
            <a:gs pos="80000">
              <a:schemeClr val="accent4">
                <a:alpha val="90000"/>
                <a:hueOff val="0"/>
                <a:satOff val="0"/>
                <a:lumOff val="0"/>
                <a:alphaOff val="-26667"/>
                <a:shade val="93000"/>
                <a:satMod val="130000"/>
              </a:schemeClr>
            </a:gs>
            <a:gs pos="100000">
              <a:schemeClr val="accent4">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t>Herbivore</a:t>
          </a:r>
          <a:endParaRPr lang="en-US" sz="2100" b="1" kern="1200" dirty="0"/>
        </a:p>
      </dsp:txBody>
      <dsp:txXfrm>
        <a:off x="3779791" y="2286348"/>
        <a:ext cx="1142303" cy="1142303"/>
      </dsp:txXfrm>
    </dsp:sp>
    <dsp:sp modelId="{670F5E11-B492-48D9-8E7F-71DB3F21355D}">
      <dsp:nvSpPr>
        <dsp:cNvPr id="0" name=""/>
        <dsp:cNvSpPr/>
      </dsp:nvSpPr>
      <dsp:spPr>
        <a:xfrm>
          <a:off x="5320218" y="2049770"/>
          <a:ext cx="2423188" cy="1615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Eats producers</a:t>
          </a:r>
          <a:endParaRPr lang="en-US" sz="2700" kern="1200" dirty="0"/>
        </a:p>
        <a:p>
          <a:pPr marL="228600" lvl="1" indent="-228600" algn="l" defTabSz="1200150">
            <a:lnSpc>
              <a:spcPct val="90000"/>
            </a:lnSpc>
            <a:spcBef>
              <a:spcPct val="0"/>
            </a:spcBef>
            <a:spcAft>
              <a:spcPct val="15000"/>
            </a:spcAft>
            <a:buChar char="••"/>
          </a:pPr>
          <a:r>
            <a:rPr lang="en-US" sz="2700" kern="1200" dirty="0" smtClean="0"/>
            <a:t>Flat teeth</a:t>
          </a:r>
          <a:endParaRPr lang="en-US" sz="2700" kern="1200" dirty="0"/>
        </a:p>
      </dsp:txBody>
      <dsp:txXfrm>
        <a:off x="5320218" y="2049770"/>
        <a:ext cx="2423188" cy="1615459"/>
      </dsp:txXfrm>
    </dsp:sp>
    <dsp:sp modelId="{E74822D1-6F1A-4CD7-9B2F-E9A0BAAA30AA}">
      <dsp:nvSpPr>
        <dsp:cNvPr id="0" name=""/>
        <dsp:cNvSpPr/>
      </dsp:nvSpPr>
      <dsp:spPr>
        <a:xfrm>
          <a:off x="2994554" y="4097394"/>
          <a:ext cx="1615459" cy="1615459"/>
        </a:xfrm>
        <a:prstGeom prst="ellipse">
          <a:avLst/>
        </a:prstGeom>
        <a:gradFill rotWithShape="0">
          <a:gsLst>
            <a:gs pos="0">
              <a:schemeClr val="accent4">
                <a:alpha val="90000"/>
                <a:hueOff val="0"/>
                <a:satOff val="0"/>
                <a:lumOff val="0"/>
                <a:alphaOff val="-40000"/>
                <a:shade val="51000"/>
                <a:satMod val="130000"/>
              </a:schemeClr>
            </a:gs>
            <a:gs pos="80000">
              <a:schemeClr val="accent4">
                <a:alpha val="90000"/>
                <a:hueOff val="0"/>
                <a:satOff val="0"/>
                <a:lumOff val="0"/>
                <a:alphaOff val="-40000"/>
                <a:shade val="93000"/>
                <a:satMod val="130000"/>
              </a:schemeClr>
            </a:gs>
            <a:gs pos="100000">
              <a:schemeClr val="accent4">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t>Omnivore</a:t>
          </a:r>
          <a:endParaRPr lang="en-US" sz="2100" b="1" kern="1200" dirty="0"/>
        </a:p>
      </dsp:txBody>
      <dsp:txXfrm>
        <a:off x="3231132" y="4333972"/>
        <a:ext cx="1142303" cy="1142303"/>
      </dsp:txXfrm>
    </dsp:sp>
    <dsp:sp modelId="{7AE93B77-6182-40D1-AF38-FD3451CF9CD5}">
      <dsp:nvSpPr>
        <dsp:cNvPr id="0" name=""/>
        <dsp:cNvSpPr/>
      </dsp:nvSpPr>
      <dsp:spPr>
        <a:xfrm>
          <a:off x="4771559" y="4097394"/>
          <a:ext cx="2423188" cy="1615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Eats consumers and producers</a:t>
          </a:r>
          <a:endParaRPr lang="en-US" sz="2700" kern="1200" dirty="0"/>
        </a:p>
        <a:p>
          <a:pPr marL="228600" lvl="1" indent="-228600" algn="l" defTabSz="1200150">
            <a:lnSpc>
              <a:spcPct val="90000"/>
            </a:lnSpc>
            <a:spcBef>
              <a:spcPct val="0"/>
            </a:spcBef>
            <a:spcAft>
              <a:spcPct val="15000"/>
            </a:spcAft>
            <a:buChar char="••"/>
          </a:pPr>
          <a:r>
            <a:rPr lang="en-US" sz="2700" kern="1200" dirty="0" smtClean="0"/>
            <a:t>Includes most people</a:t>
          </a:r>
          <a:endParaRPr lang="en-US" sz="2700" kern="1200" dirty="0"/>
        </a:p>
      </dsp:txBody>
      <dsp:txXfrm>
        <a:off x="4771559" y="4097394"/>
        <a:ext cx="2423188" cy="1615459"/>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20E884-E1D8-43B3-9D63-284787ACD8E7}" type="datetimeFigureOut">
              <a:rPr lang="en-US" smtClean="0"/>
              <a:pPr/>
              <a:t>4/8/2011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2DE75-2BA3-4915-8925-D8EC22AE832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0E884-E1D8-43B3-9D63-284787ACD8E7}" type="datetimeFigureOut">
              <a:rPr lang="en-US" smtClean="0"/>
              <a:pPr/>
              <a:t>4/8/2011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2DE75-2BA3-4915-8925-D8EC22AE83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0E884-E1D8-43B3-9D63-284787ACD8E7}" type="datetimeFigureOut">
              <a:rPr lang="en-US" smtClean="0"/>
              <a:pPr/>
              <a:t>4/8/2011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2DE75-2BA3-4915-8925-D8EC22AE83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0E884-E1D8-43B3-9D63-284787ACD8E7}" type="datetimeFigureOut">
              <a:rPr lang="en-US" smtClean="0"/>
              <a:pPr/>
              <a:t>4/8/2011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2DE75-2BA3-4915-8925-D8EC22AE83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20E884-E1D8-43B3-9D63-284787ACD8E7}" type="datetimeFigureOut">
              <a:rPr lang="en-US" smtClean="0"/>
              <a:pPr/>
              <a:t>4/8/2011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2DE75-2BA3-4915-8925-D8EC22AE832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20E884-E1D8-43B3-9D63-284787ACD8E7}" type="datetimeFigureOut">
              <a:rPr lang="en-US" smtClean="0"/>
              <a:pPr/>
              <a:t>4/8/2011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2DE75-2BA3-4915-8925-D8EC22AE83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20E884-E1D8-43B3-9D63-284787ACD8E7}" type="datetimeFigureOut">
              <a:rPr lang="en-US" smtClean="0"/>
              <a:pPr/>
              <a:t>4/8/2011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B2DE75-2BA3-4915-8925-D8EC22AE83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20E884-E1D8-43B3-9D63-284787ACD8E7}" type="datetimeFigureOut">
              <a:rPr lang="en-US" smtClean="0"/>
              <a:pPr/>
              <a:t>4/8/2011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B2DE75-2BA3-4915-8925-D8EC22AE83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0E884-E1D8-43B3-9D63-284787ACD8E7}" type="datetimeFigureOut">
              <a:rPr lang="en-US" smtClean="0"/>
              <a:pPr/>
              <a:t>4/8/2011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B2DE75-2BA3-4915-8925-D8EC22AE83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0E884-E1D8-43B3-9D63-284787ACD8E7}" type="datetimeFigureOut">
              <a:rPr lang="en-US" smtClean="0"/>
              <a:pPr/>
              <a:t>4/8/2011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2DE75-2BA3-4915-8925-D8EC22AE83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0E884-E1D8-43B3-9D63-284787ACD8E7}" type="datetimeFigureOut">
              <a:rPr lang="en-US" smtClean="0"/>
              <a:pPr/>
              <a:t>4/8/2011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2DE75-2BA3-4915-8925-D8EC22AE83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0E884-E1D8-43B3-9D63-284787ACD8E7}" type="datetimeFigureOut">
              <a:rPr lang="en-US" smtClean="0"/>
              <a:pPr/>
              <a:t>4/8/2011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2DE75-2BA3-4915-8925-D8EC22AE83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5.xml"/><Relationship Id="rId1" Type="http://schemas.openxmlformats.org/officeDocument/2006/relationships/slideLayout" Target="../slideLayouts/slideLayout7.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slide" Target="slide14.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14.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slide" Target="slide2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18.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3.xml"/><Relationship Id="rId1" Type="http://schemas.openxmlformats.org/officeDocument/2006/relationships/slideLayout" Target="../slideLayouts/slideLayout7.xml"/><Relationship Id="rId4" Type="http://schemas.openxmlformats.org/officeDocument/2006/relationships/slide" Target="slide25.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slide" Target="slide2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26.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slide" Target="slide29.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image" Target="../media/image26.jpeg"/><Relationship Id="rId2" Type="http://schemas.openxmlformats.org/officeDocument/2006/relationships/slide" Target="slide31.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3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37.xml"/><Relationship Id="rId7" Type="http://schemas.openxmlformats.org/officeDocument/2006/relationships/image" Target="../media/image29.jpeg"/><Relationship Id="rId2"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slide" Target="slide36.xml"/></Relationships>
</file>

<file path=ppt/slides/_rels/slide3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www.sheppardsoftware.com/content/animals/kidscorner/gamesforkids.ht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2286000"/>
            <a:ext cx="7315200" cy="2362200"/>
          </a:xfrm>
          <a:prstGeom prst="rect">
            <a:avLst/>
          </a:prstGeom>
          <a:solidFill>
            <a:srgbClr val="92D05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2309098"/>
            <a:ext cx="7162800" cy="2339102"/>
          </a:xfrm>
          <a:prstGeom prst="rect">
            <a:avLst/>
          </a:prstGeom>
          <a:noFill/>
        </p:spPr>
        <p:txBody>
          <a:bodyPr wrap="square" rtlCol="0">
            <a:spAutoFit/>
          </a:bodyPr>
          <a:lstStyle/>
          <a:p>
            <a:pPr algn="ctr"/>
            <a:r>
              <a:rPr lang="en-US" sz="8000" dirty="0" smtClean="0"/>
              <a:t>Living Organisms</a:t>
            </a:r>
          </a:p>
          <a:p>
            <a:endParaRPr lang="en-US" dirty="0"/>
          </a:p>
          <a:p>
            <a:pPr algn="ctr"/>
            <a:r>
              <a:rPr lang="en-US" sz="4800" dirty="0" smtClean="0"/>
              <a:t>Review and Quiz</a:t>
            </a:r>
            <a:endParaRPr lang="en-US" sz="4800" dirty="0"/>
          </a:p>
        </p:txBody>
      </p:sp>
      <p:sp>
        <p:nvSpPr>
          <p:cNvPr id="7" name="Oval 6"/>
          <p:cNvSpPr/>
          <p:nvPr/>
        </p:nvSpPr>
        <p:spPr>
          <a:xfrm rot="20602520">
            <a:off x="155649" y="239375"/>
            <a:ext cx="3505200" cy="1600200"/>
          </a:xfrm>
          <a:prstGeom prst="ellipse">
            <a:avLst/>
          </a:prstGeom>
          <a:solidFill>
            <a:srgbClr val="FFFF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Producer</a:t>
            </a:r>
            <a:endParaRPr lang="en-US" sz="4400" dirty="0">
              <a:solidFill>
                <a:schemeClr val="tx1"/>
              </a:solidFill>
            </a:endParaRPr>
          </a:p>
        </p:txBody>
      </p:sp>
      <p:sp>
        <p:nvSpPr>
          <p:cNvPr id="8" name="Isosceles Triangle 7"/>
          <p:cNvSpPr/>
          <p:nvPr/>
        </p:nvSpPr>
        <p:spPr>
          <a:xfrm>
            <a:off x="2133600" y="4804932"/>
            <a:ext cx="5036206" cy="1976868"/>
          </a:xfrm>
          <a:prstGeom prst="triangle">
            <a:avLst/>
          </a:prstGeom>
          <a:solidFill>
            <a:srgbClr val="FF00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Decomposer</a:t>
            </a:r>
            <a:endParaRPr lang="en-US" sz="3200" dirty="0">
              <a:solidFill>
                <a:schemeClr val="tx1"/>
              </a:solidFill>
            </a:endParaRPr>
          </a:p>
        </p:txBody>
      </p:sp>
      <p:sp>
        <p:nvSpPr>
          <p:cNvPr id="9" name="Regular Pentagon 8"/>
          <p:cNvSpPr/>
          <p:nvPr/>
        </p:nvSpPr>
        <p:spPr>
          <a:xfrm rot="847978">
            <a:off x="5358517" y="39163"/>
            <a:ext cx="3677663" cy="1905000"/>
          </a:xfrm>
          <a:prstGeom prst="pentagon">
            <a:avLst/>
          </a:prstGeom>
          <a:solidFill>
            <a:srgbClr val="0070C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Consumer</a:t>
            </a:r>
            <a:endParaRPr lang="en-US" sz="36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4" name="Rectangle 13"/>
          <p:cNvSpPr/>
          <p:nvPr/>
        </p:nvSpPr>
        <p:spPr>
          <a:xfrm>
            <a:off x="914400" y="228600"/>
            <a:ext cx="7239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43000" y="304800"/>
            <a:ext cx="6778652" cy="923330"/>
          </a:xfrm>
          <a:prstGeom prst="rect">
            <a:avLst/>
          </a:prstGeom>
          <a:noFill/>
        </p:spPr>
        <p:txBody>
          <a:bodyPr wrap="none" rtlCol="0">
            <a:spAutoFit/>
          </a:bodyPr>
          <a:lstStyle/>
          <a:p>
            <a:pPr algn="ctr"/>
            <a:r>
              <a:rPr lang="en-US" sz="5400" dirty="0" smtClean="0"/>
              <a:t>Examples of Omnivores</a:t>
            </a:r>
            <a:endParaRPr lang="en-US" sz="5400" dirty="0"/>
          </a:p>
        </p:txBody>
      </p:sp>
      <p:sp>
        <p:nvSpPr>
          <p:cNvPr id="12" name="TextBox 11"/>
          <p:cNvSpPr txBox="1"/>
          <p:nvPr/>
        </p:nvSpPr>
        <p:spPr>
          <a:xfrm>
            <a:off x="3429000" y="1447800"/>
            <a:ext cx="2286000" cy="2308324"/>
          </a:xfrm>
          <a:prstGeom prst="rect">
            <a:avLst/>
          </a:prstGeom>
          <a:noFill/>
        </p:spPr>
        <p:txBody>
          <a:bodyPr wrap="square" rtlCol="0">
            <a:spAutoFit/>
          </a:bodyPr>
          <a:lstStyle/>
          <a:p>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raccoon’s diet consists of fruit, grain, fish, insects, and earthworms.</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3" name="TextBox 12"/>
          <p:cNvSpPr txBox="1"/>
          <p:nvPr/>
        </p:nvSpPr>
        <p:spPr>
          <a:xfrm>
            <a:off x="1066800" y="4267200"/>
            <a:ext cx="2133600" cy="1938992"/>
          </a:xfrm>
          <a:prstGeom prst="rect">
            <a:avLst/>
          </a:prstGeom>
          <a:noFill/>
        </p:spPr>
        <p:txBody>
          <a:bodyPr wrap="square" rtlCol="0">
            <a:spAutoFit/>
          </a:bodyPr>
          <a:lstStyle/>
          <a:p>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turtle’s diet consists of fish, snails, earthworms, and plants.</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9" name="TextBox 18"/>
          <p:cNvSpPr txBox="1"/>
          <p:nvPr/>
        </p:nvSpPr>
        <p:spPr>
          <a:xfrm>
            <a:off x="6705600" y="4572000"/>
            <a:ext cx="2286000" cy="2308324"/>
          </a:xfrm>
          <a:prstGeom prst="rect">
            <a:avLst/>
          </a:prstGeom>
          <a:noFill/>
        </p:spPr>
        <p:txBody>
          <a:bodyPr wrap="square" rtlCol="0">
            <a:spAutoFit/>
          </a:bodyPr>
          <a:lstStyle/>
          <a:p>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bear’s diet consists of insects, beetles, grasses, and fruits.</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3074" name="Picture 2" descr="C:\Users\bdinkel\Desktop\science images\raccoon.jpg"/>
          <p:cNvPicPr>
            <a:picLocks noChangeAspect="1" noChangeArrowheads="1"/>
          </p:cNvPicPr>
          <p:nvPr/>
        </p:nvPicPr>
        <p:blipFill>
          <a:blip r:embed="rId2"/>
          <a:srcRect/>
          <a:stretch>
            <a:fillRect/>
          </a:stretch>
        </p:blipFill>
        <p:spPr bwMode="auto">
          <a:xfrm>
            <a:off x="0" y="1143000"/>
            <a:ext cx="3416300" cy="3024978"/>
          </a:xfrm>
          <a:prstGeom prst="rect">
            <a:avLst/>
          </a:prstGeom>
          <a:noFill/>
        </p:spPr>
      </p:pic>
      <p:pic>
        <p:nvPicPr>
          <p:cNvPr id="3075" name="Picture 3" descr="C:\Users\bdinkel\Desktop\science images\turtle.jpg"/>
          <p:cNvPicPr>
            <a:picLocks noChangeAspect="1" noChangeArrowheads="1"/>
          </p:cNvPicPr>
          <p:nvPr/>
        </p:nvPicPr>
        <p:blipFill>
          <a:blip r:embed="rId3"/>
          <a:srcRect/>
          <a:stretch>
            <a:fillRect/>
          </a:stretch>
        </p:blipFill>
        <p:spPr bwMode="auto">
          <a:xfrm>
            <a:off x="3048000" y="4343400"/>
            <a:ext cx="3295316" cy="2209800"/>
          </a:xfrm>
          <a:prstGeom prst="rect">
            <a:avLst/>
          </a:prstGeom>
          <a:noFill/>
        </p:spPr>
      </p:pic>
      <p:pic>
        <p:nvPicPr>
          <p:cNvPr id="3076" name="Picture 4" descr="C:\Users\bdinkel\Desktop\science images\bear.jpg"/>
          <p:cNvPicPr>
            <a:picLocks noChangeAspect="1" noChangeArrowheads="1"/>
          </p:cNvPicPr>
          <p:nvPr/>
        </p:nvPicPr>
        <p:blipFill>
          <a:blip r:embed="rId4"/>
          <a:srcRect/>
          <a:stretch>
            <a:fillRect/>
          </a:stretch>
        </p:blipFill>
        <p:spPr bwMode="auto">
          <a:xfrm>
            <a:off x="6629400" y="1143000"/>
            <a:ext cx="2209800" cy="330269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1905000" y="152400"/>
            <a:ext cx="5257800" cy="1752600"/>
          </a:xfrm>
          <a:prstGeom prst="triangle">
            <a:avLst/>
          </a:prstGeom>
          <a:solidFill>
            <a:srgbClr val="FF00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Decomposers</a:t>
            </a:r>
            <a:endParaRPr lang="en-US" sz="3200" dirty="0">
              <a:solidFill>
                <a:schemeClr val="tx1"/>
              </a:solidFill>
            </a:endParaRPr>
          </a:p>
        </p:txBody>
      </p:sp>
      <p:sp>
        <p:nvSpPr>
          <p:cNvPr id="3" name="TextBox 2"/>
          <p:cNvSpPr txBox="1"/>
          <p:nvPr/>
        </p:nvSpPr>
        <p:spPr>
          <a:xfrm>
            <a:off x="762000" y="2590800"/>
            <a:ext cx="7543800" cy="3170099"/>
          </a:xfrm>
          <a:prstGeom prst="rect">
            <a:avLst/>
          </a:prstGeom>
          <a:noFill/>
        </p:spPr>
        <p:txBody>
          <a:bodyPr wrap="square" rtlCol="0">
            <a:spAutoFit/>
          </a:bodyPr>
          <a:lstStyle/>
          <a:p>
            <a:r>
              <a:rPr lang="en-US" sz="4000" dirty="0" smtClean="0"/>
              <a:t>Decomposers feed on the wastes of living organisms and on dead, decaying plants and animals.  They help to return nutrients from decaying matter back into the soil.</a:t>
            </a:r>
            <a:endParaRPr lang="en-US"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3" name="Rectangle 12"/>
          <p:cNvSpPr/>
          <p:nvPr/>
        </p:nvSpPr>
        <p:spPr>
          <a:xfrm>
            <a:off x="838200" y="228600"/>
            <a:ext cx="75438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2514600" y="3962400"/>
            <a:ext cx="4191000" cy="28194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953000" y="1143000"/>
            <a:ext cx="4191000" cy="28194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0" y="1143000"/>
            <a:ext cx="4191000" cy="28194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8200" y="304800"/>
            <a:ext cx="7547580" cy="923330"/>
          </a:xfrm>
          <a:prstGeom prst="rect">
            <a:avLst/>
          </a:prstGeom>
          <a:noFill/>
        </p:spPr>
        <p:txBody>
          <a:bodyPr wrap="none" rtlCol="0">
            <a:spAutoFit/>
          </a:bodyPr>
          <a:lstStyle/>
          <a:p>
            <a:pPr algn="ctr"/>
            <a:r>
              <a:rPr lang="en-US" sz="5400" dirty="0" smtClean="0"/>
              <a:t>Examples of Decomposers</a:t>
            </a:r>
            <a:endParaRPr lang="en-US" sz="5400" dirty="0"/>
          </a:p>
        </p:txBody>
      </p:sp>
      <p:pic>
        <p:nvPicPr>
          <p:cNvPr id="4098" name="Picture 2" descr="C:\Users\bdinkel\Desktop\science images\fungi.jpg"/>
          <p:cNvPicPr>
            <a:picLocks noChangeAspect="1" noChangeArrowheads="1"/>
          </p:cNvPicPr>
          <p:nvPr/>
        </p:nvPicPr>
        <p:blipFill>
          <a:blip r:embed="rId2"/>
          <a:srcRect/>
          <a:stretch>
            <a:fillRect/>
          </a:stretch>
        </p:blipFill>
        <p:spPr bwMode="auto">
          <a:xfrm rot="5400000">
            <a:off x="1032150" y="1406250"/>
            <a:ext cx="1874882" cy="2872382"/>
          </a:xfrm>
          <a:prstGeom prst="rect">
            <a:avLst/>
          </a:prstGeom>
          <a:noFill/>
        </p:spPr>
      </p:pic>
      <p:pic>
        <p:nvPicPr>
          <p:cNvPr id="4099" name="Picture 3" descr="C:\Users\bdinkel\Desktop\science images\bacteria.jpg"/>
          <p:cNvPicPr>
            <a:picLocks noChangeAspect="1" noChangeArrowheads="1"/>
          </p:cNvPicPr>
          <p:nvPr/>
        </p:nvPicPr>
        <p:blipFill>
          <a:blip r:embed="rId3"/>
          <a:srcRect/>
          <a:stretch>
            <a:fillRect/>
          </a:stretch>
        </p:blipFill>
        <p:spPr bwMode="auto">
          <a:xfrm>
            <a:off x="6096000" y="1885336"/>
            <a:ext cx="2057400" cy="1924664"/>
          </a:xfrm>
          <a:prstGeom prst="rect">
            <a:avLst/>
          </a:prstGeom>
          <a:noFill/>
        </p:spPr>
      </p:pic>
      <p:pic>
        <p:nvPicPr>
          <p:cNvPr id="4101" name="Picture 5" descr="C:\Users\bdinkel\Desktop\science images\earthworm.jpg"/>
          <p:cNvPicPr>
            <a:picLocks noChangeAspect="1" noChangeArrowheads="1"/>
          </p:cNvPicPr>
          <p:nvPr/>
        </p:nvPicPr>
        <p:blipFill>
          <a:blip r:embed="rId4"/>
          <a:srcRect/>
          <a:stretch>
            <a:fillRect/>
          </a:stretch>
        </p:blipFill>
        <p:spPr bwMode="auto">
          <a:xfrm>
            <a:off x="3352800" y="4796588"/>
            <a:ext cx="2590800" cy="1909011"/>
          </a:xfrm>
          <a:prstGeom prst="rect">
            <a:avLst/>
          </a:prstGeom>
          <a:noFill/>
        </p:spPr>
      </p:pic>
      <p:sp>
        <p:nvSpPr>
          <p:cNvPr id="10" name="TextBox 9"/>
          <p:cNvSpPr txBox="1"/>
          <p:nvPr/>
        </p:nvSpPr>
        <p:spPr>
          <a:xfrm>
            <a:off x="609600" y="1143000"/>
            <a:ext cx="2743200" cy="769441"/>
          </a:xfrm>
          <a:prstGeom prst="rect">
            <a:avLst/>
          </a:prstGeom>
          <a:noFill/>
        </p:spPr>
        <p:txBody>
          <a:bodyPr wrap="square" rtlCol="0">
            <a:spAutoFit/>
          </a:bodyPr>
          <a:lstStyle/>
          <a:p>
            <a:pPr algn="ctr"/>
            <a:r>
              <a:rPr lang="en-US" sz="4400" dirty="0" smtClean="0">
                <a:solidFill>
                  <a:schemeClr val="bg1"/>
                </a:solidFill>
              </a:rPr>
              <a:t>fungi</a:t>
            </a:r>
            <a:endParaRPr lang="en-US" sz="4400" dirty="0">
              <a:solidFill>
                <a:schemeClr val="bg1"/>
              </a:solidFill>
            </a:endParaRPr>
          </a:p>
        </p:txBody>
      </p:sp>
      <p:sp>
        <p:nvSpPr>
          <p:cNvPr id="11" name="TextBox 10"/>
          <p:cNvSpPr txBox="1"/>
          <p:nvPr/>
        </p:nvSpPr>
        <p:spPr>
          <a:xfrm>
            <a:off x="5791200" y="1143000"/>
            <a:ext cx="2743200" cy="769441"/>
          </a:xfrm>
          <a:prstGeom prst="rect">
            <a:avLst/>
          </a:prstGeom>
          <a:noFill/>
        </p:spPr>
        <p:txBody>
          <a:bodyPr wrap="square" rtlCol="0">
            <a:spAutoFit/>
          </a:bodyPr>
          <a:lstStyle/>
          <a:p>
            <a:pPr algn="ctr"/>
            <a:r>
              <a:rPr lang="en-US" sz="4400" dirty="0" smtClean="0">
                <a:solidFill>
                  <a:schemeClr val="bg1"/>
                </a:solidFill>
              </a:rPr>
              <a:t>bacteria</a:t>
            </a:r>
            <a:endParaRPr lang="en-US" sz="4400" dirty="0">
              <a:solidFill>
                <a:schemeClr val="bg1"/>
              </a:solidFill>
            </a:endParaRPr>
          </a:p>
        </p:txBody>
      </p:sp>
      <p:sp>
        <p:nvSpPr>
          <p:cNvPr id="12" name="TextBox 11"/>
          <p:cNvSpPr txBox="1"/>
          <p:nvPr/>
        </p:nvSpPr>
        <p:spPr>
          <a:xfrm>
            <a:off x="3276600" y="3962400"/>
            <a:ext cx="2743200" cy="769441"/>
          </a:xfrm>
          <a:prstGeom prst="rect">
            <a:avLst/>
          </a:prstGeom>
          <a:noFill/>
        </p:spPr>
        <p:txBody>
          <a:bodyPr wrap="square" rtlCol="0">
            <a:spAutoFit/>
          </a:bodyPr>
          <a:lstStyle/>
          <a:p>
            <a:pPr algn="ctr"/>
            <a:r>
              <a:rPr lang="en-US" sz="4400" dirty="0" smtClean="0">
                <a:solidFill>
                  <a:schemeClr val="bg1"/>
                </a:solidFill>
              </a:rPr>
              <a:t>earthworm</a:t>
            </a:r>
            <a:endParaRPr lang="en-US" sz="44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2286000"/>
            <a:ext cx="7315200" cy="2362200"/>
          </a:xfrm>
          <a:prstGeom prst="rect">
            <a:avLst/>
          </a:prstGeom>
          <a:solidFill>
            <a:srgbClr val="92D05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2309098"/>
            <a:ext cx="7162800" cy="2000548"/>
          </a:xfrm>
          <a:prstGeom prst="rect">
            <a:avLst/>
          </a:prstGeom>
          <a:noFill/>
        </p:spPr>
        <p:txBody>
          <a:bodyPr wrap="square" rtlCol="0">
            <a:spAutoFit/>
          </a:bodyPr>
          <a:lstStyle/>
          <a:p>
            <a:pPr algn="ctr"/>
            <a:r>
              <a:rPr lang="en-US" sz="8000" dirty="0" smtClean="0"/>
              <a:t>Quiz Time! </a:t>
            </a:r>
          </a:p>
          <a:p>
            <a:pPr algn="ctr"/>
            <a:r>
              <a:rPr lang="en-US" sz="4400" dirty="0" smtClean="0"/>
              <a:t>Let’s find out what you know.</a:t>
            </a:r>
            <a:endParaRPr lang="en-US" sz="4400" dirty="0"/>
          </a:p>
        </p:txBody>
      </p:sp>
      <p:sp>
        <p:nvSpPr>
          <p:cNvPr id="7" name="Oval 6"/>
          <p:cNvSpPr/>
          <p:nvPr/>
        </p:nvSpPr>
        <p:spPr>
          <a:xfrm rot="20602520">
            <a:off x="228600" y="239376"/>
            <a:ext cx="3505200" cy="1600200"/>
          </a:xfrm>
          <a:prstGeom prst="ellipse">
            <a:avLst/>
          </a:prstGeom>
          <a:solidFill>
            <a:srgbClr val="FFFF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Producer</a:t>
            </a:r>
            <a:endParaRPr lang="en-US" sz="4400" dirty="0">
              <a:solidFill>
                <a:schemeClr val="tx1"/>
              </a:solidFill>
            </a:endParaRPr>
          </a:p>
        </p:txBody>
      </p:sp>
      <p:sp>
        <p:nvSpPr>
          <p:cNvPr id="8" name="Isosceles Triangle 7"/>
          <p:cNvSpPr/>
          <p:nvPr/>
        </p:nvSpPr>
        <p:spPr>
          <a:xfrm>
            <a:off x="2133600" y="4804932"/>
            <a:ext cx="5036206" cy="1976868"/>
          </a:xfrm>
          <a:prstGeom prst="triangle">
            <a:avLst/>
          </a:prstGeom>
          <a:solidFill>
            <a:srgbClr val="FF00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Decomposer</a:t>
            </a:r>
            <a:endParaRPr lang="en-US" sz="3200" dirty="0">
              <a:solidFill>
                <a:schemeClr val="tx1"/>
              </a:solidFill>
            </a:endParaRPr>
          </a:p>
        </p:txBody>
      </p:sp>
      <p:sp>
        <p:nvSpPr>
          <p:cNvPr id="9" name="Regular Pentagon 8"/>
          <p:cNvSpPr/>
          <p:nvPr/>
        </p:nvSpPr>
        <p:spPr>
          <a:xfrm rot="847978">
            <a:off x="5358517" y="39163"/>
            <a:ext cx="3677663" cy="1905000"/>
          </a:xfrm>
          <a:prstGeom prst="pentagon">
            <a:avLst/>
          </a:prstGeom>
          <a:solidFill>
            <a:srgbClr val="0070C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Consumer</a:t>
            </a:r>
            <a:endParaRPr lang="en-US" sz="36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Rectangle 2"/>
          <p:cNvSpPr/>
          <p:nvPr/>
        </p:nvSpPr>
        <p:spPr>
          <a:xfrm>
            <a:off x="685800" y="381000"/>
            <a:ext cx="7239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62000" y="533400"/>
            <a:ext cx="7315200" cy="707886"/>
          </a:xfrm>
          <a:prstGeom prst="rect">
            <a:avLst/>
          </a:prstGeom>
          <a:noFill/>
        </p:spPr>
        <p:txBody>
          <a:bodyPr wrap="square" rtlCol="0">
            <a:spAutoFit/>
          </a:bodyPr>
          <a:lstStyle/>
          <a:p>
            <a:r>
              <a:rPr lang="en-US" sz="4000" dirty="0" smtClean="0"/>
              <a:t>Question #1: What is a producer?</a:t>
            </a:r>
            <a:endParaRPr lang="en-US" sz="4000" dirty="0"/>
          </a:p>
        </p:txBody>
      </p:sp>
      <p:sp>
        <p:nvSpPr>
          <p:cNvPr id="4" name="TextBox 3"/>
          <p:cNvSpPr txBox="1"/>
          <p:nvPr/>
        </p:nvSpPr>
        <p:spPr>
          <a:xfrm>
            <a:off x="1143000" y="1981200"/>
            <a:ext cx="6858000" cy="3416320"/>
          </a:xfrm>
          <a:prstGeom prst="rect">
            <a:avLst/>
          </a:prstGeom>
          <a:noFill/>
        </p:spPr>
        <p:txBody>
          <a:bodyPr wrap="square" rtlCol="0">
            <a:spAutoFit/>
          </a:bodyPr>
          <a:lstStyle/>
          <a:p>
            <a:pPr marL="342900" indent="-342900">
              <a:buAutoNum type="alphaUcParenR"/>
            </a:pPr>
            <a:r>
              <a:rPr lang="en-US" sz="2400" dirty="0" smtClean="0"/>
              <a:t>A living organism that must eat other organisms to get food energy.</a:t>
            </a:r>
          </a:p>
          <a:p>
            <a:pPr marL="342900" indent="-342900"/>
            <a:endParaRPr lang="en-US" sz="2400" dirty="0" smtClean="0"/>
          </a:p>
          <a:p>
            <a:pPr marL="342900" indent="-342900">
              <a:buAutoNum type="alphaUcParenR" startAt="2"/>
            </a:pPr>
            <a:r>
              <a:rPr lang="en-US" sz="2400" dirty="0" smtClean="0"/>
              <a:t>A living organism that can make its own food using</a:t>
            </a:r>
          </a:p>
          <a:p>
            <a:pPr marL="342900" indent="-342900"/>
            <a:r>
              <a:rPr lang="en-US" sz="2400" dirty="0" smtClean="0"/>
              <a:t>     </a:t>
            </a:r>
            <a:r>
              <a:rPr lang="en-US" sz="2400" dirty="0" smtClean="0"/>
              <a:t>sunlight</a:t>
            </a:r>
            <a:r>
              <a:rPr lang="en-US" sz="2400" dirty="0" smtClean="0"/>
              <a:t>, a process called photosynthesis.</a:t>
            </a:r>
          </a:p>
          <a:p>
            <a:pPr marL="342900" indent="-342900"/>
            <a:endParaRPr lang="en-US" sz="2400" dirty="0" smtClean="0"/>
          </a:p>
          <a:p>
            <a:pPr marL="342900" indent="-342900"/>
            <a:r>
              <a:rPr lang="en-US" sz="2400" dirty="0" smtClean="0"/>
              <a:t>C)  A living organism that gets its food energy from wastes of other organisms or by breaking down dead organisms.</a:t>
            </a:r>
            <a:endParaRPr lang="en-US" sz="2400" dirty="0"/>
          </a:p>
        </p:txBody>
      </p:sp>
      <p:sp>
        <p:nvSpPr>
          <p:cNvPr id="6" name="Rounded Rectangle 5">
            <a:hlinkClick r:id="rId2" action="ppaction://hlinksldjump"/>
          </p:cNvPr>
          <p:cNvSpPr/>
          <p:nvPr/>
        </p:nvSpPr>
        <p:spPr>
          <a:xfrm>
            <a:off x="381000" y="1981200"/>
            <a:ext cx="762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a:t>
            </a:r>
            <a:endParaRPr lang="en-US" dirty="0"/>
          </a:p>
        </p:txBody>
      </p:sp>
      <p:sp>
        <p:nvSpPr>
          <p:cNvPr id="7" name="Rounded Rectangle 6">
            <a:hlinkClick r:id="rId3" action="ppaction://hlinksldjump"/>
          </p:cNvPr>
          <p:cNvSpPr/>
          <p:nvPr/>
        </p:nvSpPr>
        <p:spPr>
          <a:xfrm>
            <a:off x="381000" y="4191000"/>
            <a:ext cx="762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a:t>
            </a:r>
            <a:endParaRPr lang="en-US" dirty="0"/>
          </a:p>
        </p:txBody>
      </p:sp>
      <p:sp>
        <p:nvSpPr>
          <p:cNvPr id="8" name="Rounded Rectangle 7">
            <a:hlinkClick r:id="rId4" action="ppaction://hlinksldjump"/>
          </p:cNvPr>
          <p:cNvSpPr/>
          <p:nvPr/>
        </p:nvSpPr>
        <p:spPr>
          <a:xfrm>
            <a:off x="381000" y="2971800"/>
            <a:ext cx="762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4" name="Rectangle 13"/>
          <p:cNvSpPr/>
          <p:nvPr/>
        </p:nvSpPr>
        <p:spPr>
          <a:xfrm>
            <a:off x="228600" y="76200"/>
            <a:ext cx="86868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76200"/>
            <a:ext cx="8839200" cy="2800767"/>
          </a:xfrm>
          <a:prstGeom prst="rect">
            <a:avLst/>
          </a:prstGeom>
          <a:noFill/>
        </p:spPr>
        <p:txBody>
          <a:bodyPr wrap="square" rtlCol="0">
            <a:spAutoFit/>
          </a:bodyPr>
          <a:lstStyle/>
          <a:p>
            <a:r>
              <a:rPr lang="en-US" sz="2800" dirty="0" smtClean="0">
                <a:latin typeface="Aharoni" pitchFamily="2" charset="-79"/>
                <a:cs typeface="Aharoni" pitchFamily="2" charset="-79"/>
              </a:rPr>
              <a:t>Answer A is incorrect.</a:t>
            </a:r>
          </a:p>
          <a:p>
            <a:r>
              <a:rPr lang="en-US" sz="2800" dirty="0" smtClean="0">
                <a:latin typeface="Aharoni" pitchFamily="2" charset="-79"/>
                <a:cs typeface="Aharoni" pitchFamily="2" charset="-79"/>
              </a:rPr>
              <a:t>A living organism that must eat other organisms for food is called a consumer.  </a:t>
            </a:r>
          </a:p>
          <a:p>
            <a:endParaRPr lang="en-US" sz="2800" dirty="0" smtClean="0">
              <a:latin typeface="Aharoni" pitchFamily="2" charset="-79"/>
              <a:cs typeface="Aharoni" pitchFamily="2" charset="-79"/>
            </a:endParaRPr>
          </a:p>
          <a:p>
            <a:r>
              <a:rPr lang="en-US" sz="2800" dirty="0" smtClean="0">
                <a:latin typeface="Aharoni" pitchFamily="2" charset="-79"/>
                <a:cs typeface="Aharoni" pitchFamily="2" charset="-79"/>
              </a:rPr>
              <a:t>Examples of consumers include:</a:t>
            </a:r>
          </a:p>
          <a:p>
            <a:endParaRPr lang="en-US" dirty="0" smtClean="0"/>
          </a:p>
          <a:p>
            <a:endParaRPr lang="en-US" dirty="0"/>
          </a:p>
        </p:txBody>
      </p:sp>
      <p:pic>
        <p:nvPicPr>
          <p:cNvPr id="5" name="Picture 3" descr="C:\Users\bdinkel\Desktop\science images\bear.jpg"/>
          <p:cNvPicPr>
            <a:picLocks noChangeAspect="1" noChangeArrowheads="1"/>
          </p:cNvPicPr>
          <p:nvPr/>
        </p:nvPicPr>
        <p:blipFill>
          <a:blip r:embed="rId2"/>
          <a:srcRect/>
          <a:stretch>
            <a:fillRect/>
          </a:stretch>
        </p:blipFill>
        <p:spPr bwMode="auto">
          <a:xfrm>
            <a:off x="381000" y="2667000"/>
            <a:ext cx="2209800" cy="1822356"/>
          </a:xfrm>
          <a:prstGeom prst="pentagon">
            <a:avLst/>
          </a:prstGeom>
          <a:noFill/>
        </p:spPr>
      </p:pic>
      <p:pic>
        <p:nvPicPr>
          <p:cNvPr id="6" name="Picture 4" descr="C:\Users\bdinkel\Desktop\science images\catepillar.jpg"/>
          <p:cNvPicPr>
            <a:picLocks noChangeAspect="1" noChangeArrowheads="1"/>
          </p:cNvPicPr>
          <p:nvPr/>
        </p:nvPicPr>
        <p:blipFill>
          <a:blip r:embed="rId3"/>
          <a:srcRect/>
          <a:stretch>
            <a:fillRect/>
          </a:stretch>
        </p:blipFill>
        <p:spPr bwMode="auto">
          <a:xfrm>
            <a:off x="6553200" y="2743200"/>
            <a:ext cx="2199993" cy="1752600"/>
          </a:xfrm>
          <a:prstGeom prst="pentagon">
            <a:avLst/>
          </a:prstGeom>
          <a:noFill/>
        </p:spPr>
      </p:pic>
      <p:pic>
        <p:nvPicPr>
          <p:cNvPr id="7" name="Picture 5" descr="C:\Users\bdinkel\Desktop\science images\Coyote.jpg"/>
          <p:cNvPicPr>
            <a:picLocks noChangeAspect="1" noChangeArrowheads="1"/>
          </p:cNvPicPr>
          <p:nvPr/>
        </p:nvPicPr>
        <p:blipFill>
          <a:blip r:embed="rId4"/>
          <a:srcRect/>
          <a:stretch>
            <a:fillRect/>
          </a:stretch>
        </p:blipFill>
        <p:spPr bwMode="auto">
          <a:xfrm>
            <a:off x="3124200" y="2657856"/>
            <a:ext cx="2743200" cy="1837944"/>
          </a:xfrm>
          <a:prstGeom prst="pentagon">
            <a:avLst/>
          </a:prstGeom>
          <a:noFill/>
        </p:spPr>
      </p:pic>
      <p:sp>
        <p:nvSpPr>
          <p:cNvPr id="8" name="TextBox 7"/>
          <p:cNvSpPr txBox="1"/>
          <p:nvPr/>
        </p:nvSpPr>
        <p:spPr>
          <a:xfrm>
            <a:off x="3429000" y="4198203"/>
            <a:ext cx="2133600" cy="830997"/>
          </a:xfrm>
          <a:prstGeom prst="rect">
            <a:avLst/>
          </a:prstGeom>
          <a:noFill/>
        </p:spPr>
        <p:txBody>
          <a:bodyPr wrap="square" rtlCol="0">
            <a:spAutoFit/>
          </a:bodyPr>
          <a:lstStyle/>
          <a:p>
            <a:pPr algn="ctr"/>
            <a:r>
              <a:rPr lang="en-US" sz="4800" dirty="0" smtClean="0"/>
              <a:t>Coyote</a:t>
            </a:r>
            <a:endParaRPr lang="en-US" sz="4800" dirty="0"/>
          </a:p>
        </p:txBody>
      </p:sp>
      <p:sp>
        <p:nvSpPr>
          <p:cNvPr id="9" name="TextBox 8"/>
          <p:cNvSpPr txBox="1"/>
          <p:nvPr/>
        </p:nvSpPr>
        <p:spPr>
          <a:xfrm>
            <a:off x="228600" y="4191000"/>
            <a:ext cx="2514600" cy="830997"/>
          </a:xfrm>
          <a:prstGeom prst="rect">
            <a:avLst/>
          </a:prstGeom>
          <a:noFill/>
        </p:spPr>
        <p:txBody>
          <a:bodyPr wrap="square" rtlCol="0">
            <a:spAutoFit/>
          </a:bodyPr>
          <a:lstStyle/>
          <a:p>
            <a:pPr algn="ctr"/>
            <a:r>
              <a:rPr lang="en-US" sz="4800" dirty="0" smtClean="0"/>
              <a:t>Bear</a:t>
            </a:r>
            <a:endParaRPr lang="en-US" sz="4800" dirty="0"/>
          </a:p>
        </p:txBody>
      </p:sp>
      <p:sp>
        <p:nvSpPr>
          <p:cNvPr id="10" name="TextBox 9"/>
          <p:cNvSpPr txBox="1"/>
          <p:nvPr/>
        </p:nvSpPr>
        <p:spPr>
          <a:xfrm>
            <a:off x="6248400" y="4274403"/>
            <a:ext cx="2819400" cy="830997"/>
          </a:xfrm>
          <a:prstGeom prst="rect">
            <a:avLst/>
          </a:prstGeom>
          <a:noFill/>
        </p:spPr>
        <p:txBody>
          <a:bodyPr wrap="square" rtlCol="0">
            <a:spAutoFit/>
          </a:bodyPr>
          <a:lstStyle/>
          <a:p>
            <a:pPr algn="ctr"/>
            <a:r>
              <a:rPr lang="en-US" sz="4800" dirty="0" smtClean="0"/>
              <a:t>Caterpillar</a:t>
            </a:r>
            <a:endParaRPr lang="en-US" sz="4800" dirty="0"/>
          </a:p>
        </p:txBody>
      </p:sp>
      <p:sp>
        <p:nvSpPr>
          <p:cNvPr id="11" name="TextBox 10"/>
          <p:cNvSpPr txBox="1"/>
          <p:nvPr/>
        </p:nvSpPr>
        <p:spPr>
          <a:xfrm>
            <a:off x="533400" y="5257800"/>
            <a:ext cx="5638800" cy="523220"/>
          </a:xfrm>
          <a:prstGeom prst="rect">
            <a:avLst/>
          </a:prstGeom>
          <a:noFill/>
        </p:spPr>
        <p:txBody>
          <a:bodyPr wrap="square" rtlCol="0">
            <a:spAutoFit/>
          </a:bodyPr>
          <a:lstStyle/>
          <a:p>
            <a:r>
              <a:rPr lang="en-US" sz="2800" dirty="0" smtClean="0">
                <a:latin typeface="Aharoni" pitchFamily="2" charset="-79"/>
                <a:cs typeface="Aharoni" pitchFamily="2" charset="-79"/>
              </a:rPr>
              <a:t>Go back and try again.</a:t>
            </a:r>
            <a:endParaRPr lang="en-US" sz="2800" dirty="0">
              <a:latin typeface="Aharoni" pitchFamily="2" charset="-79"/>
              <a:cs typeface="Aharoni" pitchFamily="2" charset="-79"/>
            </a:endParaRPr>
          </a:p>
        </p:txBody>
      </p:sp>
      <p:sp>
        <p:nvSpPr>
          <p:cNvPr id="12" name="Rounded Rectangle 11">
            <a:hlinkClick r:id="rId5" action="ppaction://hlinksldjump"/>
          </p:cNvPr>
          <p:cNvSpPr/>
          <p:nvPr/>
        </p:nvSpPr>
        <p:spPr>
          <a:xfrm>
            <a:off x="685800" y="5791200"/>
            <a:ext cx="1066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0" name="Rectangle 19"/>
          <p:cNvSpPr/>
          <p:nvPr/>
        </p:nvSpPr>
        <p:spPr>
          <a:xfrm>
            <a:off x="152400" y="152400"/>
            <a:ext cx="8839200" cy="1828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TextBox 3"/>
          <p:cNvSpPr txBox="1"/>
          <p:nvPr/>
        </p:nvSpPr>
        <p:spPr>
          <a:xfrm>
            <a:off x="304800" y="121146"/>
            <a:ext cx="8839200" cy="3231654"/>
          </a:xfrm>
          <a:prstGeom prst="rect">
            <a:avLst/>
          </a:prstGeom>
          <a:noFill/>
        </p:spPr>
        <p:txBody>
          <a:bodyPr wrap="square" rtlCol="0">
            <a:spAutoFit/>
          </a:bodyPr>
          <a:lstStyle/>
          <a:p>
            <a:r>
              <a:rPr lang="en-US" sz="2800" dirty="0" smtClean="0">
                <a:latin typeface="Aharoni" pitchFamily="2" charset="-79"/>
                <a:cs typeface="Aharoni" pitchFamily="2" charset="-79"/>
              </a:rPr>
              <a:t>Answer B is correct.</a:t>
            </a:r>
          </a:p>
          <a:p>
            <a:r>
              <a:rPr lang="en-US" sz="2800" dirty="0" smtClean="0">
                <a:latin typeface="Aharoni" pitchFamily="2" charset="-79"/>
                <a:cs typeface="Aharoni" pitchFamily="2" charset="-79"/>
              </a:rPr>
              <a:t>A living organism that makes its own food through a process called photosynthesis is called a producer.  Producers are green plants.</a:t>
            </a:r>
          </a:p>
          <a:p>
            <a:endParaRPr lang="en-US" sz="2800" dirty="0" smtClean="0">
              <a:latin typeface="Aharoni" pitchFamily="2" charset="-79"/>
              <a:cs typeface="Aharoni" pitchFamily="2" charset="-79"/>
            </a:endParaRPr>
          </a:p>
          <a:p>
            <a:r>
              <a:rPr lang="en-US" sz="2800" dirty="0" smtClean="0">
                <a:latin typeface="Aharoni" pitchFamily="2" charset="-79"/>
                <a:cs typeface="Aharoni" pitchFamily="2" charset="-79"/>
              </a:rPr>
              <a:t>Examples of producers include:</a:t>
            </a:r>
          </a:p>
          <a:p>
            <a:endParaRPr lang="en-US" dirty="0" smtClean="0"/>
          </a:p>
          <a:p>
            <a:endParaRPr lang="en-US" dirty="0"/>
          </a:p>
        </p:txBody>
      </p:sp>
      <p:sp>
        <p:nvSpPr>
          <p:cNvPr id="11" name="TextBox 10"/>
          <p:cNvSpPr txBox="1"/>
          <p:nvPr/>
        </p:nvSpPr>
        <p:spPr>
          <a:xfrm>
            <a:off x="533400" y="5257800"/>
            <a:ext cx="5638800" cy="954107"/>
          </a:xfrm>
          <a:prstGeom prst="rect">
            <a:avLst/>
          </a:prstGeom>
          <a:noFill/>
        </p:spPr>
        <p:txBody>
          <a:bodyPr wrap="square" rtlCol="0">
            <a:spAutoFit/>
          </a:bodyPr>
          <a:lstStyle/>
          <a:p>
            <a:r>
              <a:rPr lang="en-US" sz="2800" dirty="0" smtClean="0">
                <a:latin typeface="Aharoni" pitchFamily="2" charset="-79"/>
                <a:cs typeface="Aharoni" pitchFamily="2" charset="-79"/>
              </a:rPr>
              <a:t>You’re ready for the next question.</a:t>
            </a:r>
            <a:endParaRPr lang="en-US" sz="2800" dirty="0">
              <a:latin typeface="Aharoni" pitchFamily="2" charset="-79"/>
              <a:cs typeface="Aharoni" pitchFamily="2" charset="-79"/>
            </a:endParaRPr>
          </a:p>
        </p:txBody>
      </p:sp>
      <p:sp>
        <p:nvSpPr>
          <p:cNvPr id="12" name="Rounded Rectangle 11">
            <a:hlinkClick r:id="rId2" action="ppaction://hlinksldjump"/>
          </p:cNvPr>
          <p:cNvSpPr/>
          <p:nvPr/>
        </p:nvSpPr>
        <p:spPr>
          <a:xfrm>
            <a:off x="5257800" y="5410200"/>
            <a:ext cx="1066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a:t>
            </a:r>
            <a:endParaRPr lang="en-US" dirty="0"/>
          </a:p>
        </p:txBody>
      </p:sp>
      <p:pic>
        <p:nvPicPr>
          <p:cNvPr id="13" name="Picture 4" descr="C:\Users\bdinkel\Desktop\science images\plant3.jpg"/>
          <p:cNvPicPr>
            <a:picLocks noChangeAspect="1" noChangeArrowheads="1"/>
          </p:cNvPicPr>
          <p:nvPr/>
        </p:nvPicPr>
        <p:blipFill>
          <a:blip r:embed="rId3"/>
          <a:srcRect/>
          <a:stretch>
            <a:fillRect/>
          </a:stretch>
        </p:blipFill>
        <p:spPr bwMode="auto">
          <a:xfrm>
            <a:off x="533400" y="2869659"/>
            <a:ext cx="2286000" cy="1702341"/>
          </a:xfrm>
          <a:prstGeom prst="ellipse">
            <a:avLst/>
          </a:prstGeom>
          <a:noFill/>
          <a:ln w="57150">
            <a:solidFill>
              <a:srgbClr val="002060"/>
            </a:solidFill>
          </a:ln>
        </p:spPr>
      </p:pic>
      <p:pic>
        <p:nvPicPr>
          <p:cNvPr id="14" name="Picture 5" descr="C:\Users\bdinkel\Desktop\science images\zenias.jpg"/>
          <p:cNvPicPr>
            <a:picLocks noChangeAspect="1" noChangeArrowheads="1"/>
          </p:cNvPicPr>
          <p:nvPr/>
        </p:nvPicPr>
        <p:blipFill>
          <a:blip r:embed="rId4"/>
          <a:srcRect/>
          <a:stretch>
            <a:fillRect/>
          </a:stretch>
        </p:blipFill>
        <p:spPr bwMode="auto">
          <a:xfrm>
            <a:off x="6183302" y="2918298"/>
            <a:ext cx="2351098" cy="1653702"/>
          </a:xfrm>
          <a:prstGeom prst="ellipse">
            <a:avLst/>
          </a:prstGeom>
          <a:noFill/>
          <a:ln w="57150">
            <a:solidFill>
              <a:srgbClr val="002060"/>
            </a:solidFill>
          </a:ln>
        </p:spPr>
      </p:pic>
      <p:pic>
        <p:nvPicPr>
          <p:cNvPr id="15" name="Picture 6" descr="C:\Users\bdinkel\Desktop\science images\broccoli plant.jpg"/>
          <p:cNvPicPr>
            <a:picLocks noChangeAspect="1" noChangeArrowheads="1"/>
          </p:cNvPicPr>
          <p:nvPr/>
        </p:nvPicPr>
        <p:blipFill>
          <a:blip r:embed="rId5"/>
          <a:srcRect/>
          <a:stretch>
            <a:fillRect/>
          </a:stretch>
        </p:blipFill>
        <p:spPr bwMode="auto">
          <a:xfrm>
            <a:off x="3283085" y="2895600"/>
            <a:ext cx="2431915" cy="1683918"/>
          </a:xfrm>
          <a:prstGeom prst="ellipse">
            <a:avLst/>
          </a:prstGeom>
          <a:noFill/>
          <a:ln w="57150">
            <a:solidFill>
              <a:srgbClr val="002060"/>
            </a:solidFill>
          </a:ln>
        </p:spPr>
      </p:pic>
      <p:sp>
        <p:nvSpPr>
          <p:cNvPr id="17" name="TextBox 16"/>
          <p:cNvSpPr txBox="1"/>
          <p:nvPr/>
        </p:nvSpPr>
        <p:spPr>
          <a:xfrm>
            <a:off x="3048000" y="4648200"/>
            <a:ext cx="2971800" cy="461665"/>
          </a:xfrm>
          <a:prstGeom prst="rect">
            <a:avLst/>
          </a:prstGeom>
          <a:noFill/>
        </p:spPr>
        <p:txBody>
          <a:bodyPr wrap="square" rtlCol="0">
            <a:spAutoFit/>
          </a:bodyPr>
          <a:lstStyle/>
          <a:p>
            <a:pPr algn="ctr"/>
            <a:r>
              <a:rPr lang="en-US" sz="2400" dirty="0" smtClean="0"/>
              <a:t>broccoli plant</a:t>
            </a:r>
            <a:endParaRPr lang="en-US" sz="2400" dirty="0"/>
          </a:p>
        </p:txBody>
      </p:sp>
      <p:sp>
        <p:nvSpPr>
          <p:cNvPr id="18" name="TextBox 17"/>
          <p:cNvSpPr txBox="1"/>
          <p:nvPr/>
        </p:nvSpPr>
        <p:spPr>
          <a:xfrm>
            <a:off x="1219200" y="4643735"/>
            <a:ext cx="1066800" cy="461665"/>
          </a:xfrm>
          <a:prstGeom prst="rect">
            <a:avLst/>
          </a:prstGeom>
          <a:noFill/>
        </p:spPr>
        <p:txBody>
          <a:bodyPr wrap="square" rtlCol="0">
            <a:spAutoFit/>
          </a:bodyPr>
          <a:lstStyle/>
          <a:p>
            <a:r>
              <a:rPr lang="en-US" sz="2400" dirty="0" smtClean="0"/>
              <a:t>fern</a:t>
            </a:r>
            <a:endParaRPr lang="en-US" sz="2400" dirty="0"/>
          </a:p>
        </p:txBody>
      </p:sp>
      <p:sp>
        <p:nvSpPr>
          <p:cNvPr id="19" name="TextBox 18"/>
          <p:cNvSpPr txBox="1"/>
          <p:nvPr/>
        </p:nvSpPr>
        <p:spPr>
          <a:xfrm>
            <a:off x="6939030" y="4648200"/>
            <a:ext cx="833370" cy="461665"/>
          </a:xfrm>
          <a:prstGeom prst="rect">
            <a:avLst/>
          </a:prstGeom>
          <a:noFill/>
        </p:spPr>
        <p:txBody>
          <a:bodyPr wrap="none" rtlCol="0">
            <a:spAutoFit/>
          </a:bodyPr>
          <a:lstStyle/>
          <a:p>
            <a:r>
              <a:rPr lang="en-US" sz="2400" dirty="0" err="1" smtClean="0"/>
              <a:t>zenia</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 name="Rectangle 23"/>
          <p:cNvSpPr/>
          <p:nvPr/>
        </p:nvSpPr>
        <p:spPr>
          <a:xfrm>
            <a:off x="76200" y="76200"/>
            <a:ext cx="8915400" cy="1752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76200"/>
            <a:ext cx="8839200" cy="3231654"/>
          </a:xfrm>
          <a:prstGeom prst="rect">
            <a:avLst/>
          </a:prstGeom>
          <a:noFill/>
        </p:spPr>
        <p:txBody>
          <a:bodyPr wrap="square" rtlCol="0">
            <a:spAutoFit/>
          </a:bodyPr>
          <a:lstStyle/>
          <a:p>
            <a:r>
              <a:rPr lang="en-US" sz="2800" dirty="0" smtClean="0">
                <a:latin typeface="Aharoni" pitchFamily="2" charset="-79"/>
                <a:cs typeface="Aharoni" pitchFamily="2" charset="-79"/>
              </a:rPr>
              <a:t>Answer C is incorrect.</a:t>
            </a:r>
          </a:p>
          <a:p>
            <a:r>
              <a:rPr lang="en-US" sz="2800" dirty="0" smtClean="0">
                <a:latin typeface="Aharoni" pitchFamily="2" charset="-79"/>
                <a:cs typeface="Aharoni" pitchFamily="2" charset="-79"/>
              </a:rPr>
              <a:t>A living organism that gets energy from the wastes of other organisms or by breaking down the dead cells of organisms is called a decomposer.</a:t>
            </a:r>
          </a:p>
          <a:p>
            <a:endParaRPr lang="en-US" sz="2800" dirty="0" smtClean="0">
              <a:latin typeface="Aharoni" pitchFamily="2" charset="-79"/>
              <a:cs typeface="Aharoni" pitchFamily="2" charset="-79"/>
            </a:endParaRPr>
          </a:p>
          <a:p>
            <a:r>
              <a:rPr lang="en-US" sz="2800" dirty="0" smtClean="0">
                <a:latin typeface="Aharoni" pitchFamily="2" charset="-79"/>
                <a:cs typeface="Aharoni" pitchFamily="2" charset="-79"/>
              </a:rPr>
              <a:t>Examples of decomposers include:</a:t>
            </a:r>
          </a:p>
          <a:p>
            <a:endParaRPr lang="en-US" dirty="0" smtClean="0"/>
          </a:p>
          <a:p>
            <a:endParaRPr lang="en-US" dirty="0"/>
          </a:p>
        </p:txBody>
      </p:sp>
      <p:sp>
        <p:nvSpPr>
          <p:cNvPr id="11" name="TextBox 10"/>
          <p:cNvSpPr txBox="1"/>
          <p:nvPr/>
        </p:nvSpPr>
        <p:spPr>
          <a:xfrm>
            <a:off x="533400" y="5257800"/>
            <a:ext cx="5638800" cy="523220"/>
          </a:xfrm>
          <a:prstGeom prst="rect">
            <a:avLst/>
          </a:prstGeom>
          <a:noFill/>
        </p:spPr>
        <p:txBody>
          <a:bodyPr wrap="square" rtlCol="0">
            <a:spAutoFit/>
          </a:bodyPr>
          <a:lstStyle/>
          <a:p>
            <a:r>
              <a:rPr lang="en-US" sz="2800" dirty="0" smtClean="0">
                <a:latin typeface="Aharoni" pitchFamily="2" charset="-79"/>
                <a:cs typeface="Aharoni" pitchFamily="2" charset="-79"/>
              </a:rPr>
              <a:t>Go back and try again.</a:t>
            </a:r>
            <a:endParaRPr lang="en-US" sz="2800" dirty="0">
              <a:latin typeface="Aharoni" pitchFamily="2" charset="-79"/>
              <a:cs typeface="Aharoni" pitchFamily="2" charset="-79"/>
            </a:endParaRPr>
          </a:p>
        </p:txBody>
      </p:sp>
      <p:sp>
        <p:nvSpPr>
          <p:cNvPr id="12" name="Rounded Rectangle 11">
            <a:hlinkClick r:id="rId2" action="ppaction://hlinksldjump"/>
          </p:cNvPr>
          <p:cNvSpPr/>
          <p:nvPr/>
        </p:nvSpPr>
        <p:spPr>
          <a:xfrm>
            <a:off x="4953000" y="5334000"/>
            <a:ext cx="1066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a:t>
            </a:r>
            <a:endParaRPr lang="en-US" dirty="0"/>
          </a:p>
        </p:txBody>
      </p:sp>
      <p:pic>
        <p:nvPicPr>
          <p:cNvPr id="18" name="Picture 2" descr="C:\Users\bdinkel\Desktop\science images\fungi.jpg"/>
          <p:cNvPicPr>
            <a:picLocks noChangeAspect="1" noChangeArrowheads="1"/>
          </p:cNvPicPr>
          <p:nvPr/>
        </p:nvPicPr>
        <p:blipFill>
          <a:blip r:embed="rId3"/>
          <a:srcRect/>
          <a:stretch>
            <a:fillRect/>
          </a:stretch>
        </p:blipFill>
        <p:spPr bwMode="auto">
          <a:xfrm rot="5400000">
            <a:off x="1311333" y="2422467"/>
            <a:ext cx="1492134" cy="2286000"/>
          </a:xfrm>
          <a:prstGeom prst="rect">
            <a:avLst/>
          </a:prstGeom>
          <a:noFill/>
        </p:spPr>
      </p:pic>
      <p:pic>
        <p:nvPicPr>
          <p:cNvPr id="19" name="Picture 3" descr="C:\Users\bdinkel\Desktop\science images\bacteria.jpg"/>
          <p:cNvPicPr>
            <a:picLocks noChangeAspect="1" noChangeArrowheads="1"/>
          </p:cNvPicPr>
          <p:nvPr/>
        </p:nvPicPr>
        <p:blipFill>
          <a:blip r:embed="rId4"/>
          <a:srcRect/>
          <a:stretch>
            <a:fillRect/>
          </a:stretch>
        </p:blipFill>
        <p:spPr bwMode="auto">
          <a:xfrm>
            <a:off x="6553200" y="2819400"/>
            <a:ext cx="1637393" cy="1531755"/>
          </a:xfrm>
          <a:prstGeom prst="rect">
            <a:avLst/>
          </a:prstGeom>
          <a:noFill/>
        </p:spPr>
      </p:pic>
      <p:pic>
        <p:nvPicPr>
          <p:cNvPr id="20" name="Picture 5" descr="C:\Users\bdinkel\Desktop\science images\earthworm.jpg"/>
          <p:cNvPicPr>
            <a:picLocks noChangeAspect="1" noChangeArrowheads="1"/>
          </p:cNvPicPr>
          <p:nvPr/>
        </p:nvPicPr>
        <p:blipFill>
          <a:blip r:embed="rId5"/>
          <a:srcRect/>
          <a:stretch>
            <a:fillRect/>
          </a:stretch>
        </p:blipFill>
        <p:spPr bwMode="auto">
          <a:xfrm>
            <a:off x="3810000" y="2819400"/>
            <a:ext cx="2061902" cy="1519297"/>
          </a:xfrm>
          <a:prstGeom prst="rect">
            <a:avLst/>
          </a:prstGeom>
          <a:noFill/>
        </p:spPr>
      </p:pic>
      <p:sp>
        <p:nvSpPr>
          <p:cNvPr id="21" name="TextBox 20"/>
          <p:cNvSpPr txBox="1"/>
          <p:nvPr/>
        </p:nvSpPr>
        <p:spPr>
          <a:xfrm>
            <a:off x="685800" y="4267200"/>
            <a:ext cx="2667000" cy="523220"/>
          </a:xfrm>
          <a:prstGeom prst="rect">
            <a:avLst/>
          </a:prstGeom>
          <a:noFill/>
        </p:spPr>
        <p:txBody>
          <a:bodyPr wrap="square" rtlCol="0">
            <a:spAutoFit/>
          </a:bodyPr>
          <a:lstStyle/>
          <a:p>
            <a:pPr algn="ctr"/>
            <a:r>
              <a:rPr lang="en-US" sz="2800" dirty="0" smtClean="0"/>
              <a:t>fungi</a:t>
            </a:r>
            <a:endParaRPr lang="en-US" sz="2800" dirty="0"/>
          </a:p>
        </p:txBody>
      </p:sp>
      <p:sp>
        <p:nvSpPr>
          <p:cNvPr id="22" name="TextBox 21"/>
          <p:cNvSpPr txBox="1"/>
          <p:nvPr/>
        </p:nvSpPr>
        <p:spPr>
          <a:xfrm>
            <a:off x="3886200" y="4267200"/>
            <a:ext cx="2133600" cy="523220"/>
          </a:xfrm>
          <a:prstGeom prst="rect">
            <a:avLst/>
          </a:prstGeom>
          <a:noFill/>
        </p:spPr>
        <p:txBody>
          <a:bodyPr wrap="square" rtlCol="0">
            <a:spAutoFit/>
          </a:bodyPr>
          <a:lstStyle/>
          <a:p>
            <a:r>
              <a:rPr lang="en-US" sz="2800" dirty="0" smtClean="0"/>
              <a:t>earthworm</a:t>
            </a:r>
            <a:endParaRPr lang="en-US" sz="2800" dirty="0"/>
          </a:p>
        </p:txBody>
      </p:sp>
      <p:sp>
        <p:nvSpPr>
          <p:cNvPr id="23" name="TextBox 22"/>
          <p:cNvSpPr txBox="1"/>
          <p:nvPr/>
        </p:nvSpPr>
        <p:spPr>
          <a:xfrm>
            <a:off x="6705600" y="4267200"/>
            <a:ext cx="1828800" cy="523220"/>
          </a:xfrm>
          <a:prstGeom prst="rect">
            <a:avLst/>
          </a:prstGeom>
          <a:noFill/>
        </p:spPr>
        <p:txBody>
          <a:bodyPr wrap="square" rtlCol="0">
            <a:spAutoFit/>
          </a:bodyPr>
          <a:lstStyle/>
          <a:p>
            <a:r>
              <a:rPr lang="en-US" sz="2800" dirty="0" smtClean="0"/>
              <a:t>bacteria</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Rectangle 1"/>
          <p:cNvSpPr/>
          <p:nvPr/>
        </p:nvSpPr>
        <p:spPr>
          <a:xfrm>
            <a:off x="990600" y="381000"/>
            <a:ext cx="7239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90600" y="533400"/>
            <a:ext cx="7315200" cy="707886"/>
          </a:xfrm>
          <a:prstGeom prst="rect">
            <a:avLst/>
          </a:prstGeom>
          <a:noFill/>
        </p:spPr>
        <p:txBody>
          <a:bodyPr wrap="square" rtlCol="0">
            <a:spAutoFit/>
          </a:bodyPr>
          <a:lstStyle/>
          <a:p>
            <a:r>
              <a:rPr lang="en-US" sz="4000" dirty="0" smtClean="0"/>
              <a:t>Question #2: What is a consumer?</a:t>
            </a:r>
            <a:endParaRPr lang="en-US" sz="4000" dirty="0"/>
          </a:p>
        </p:txBody>
      </p:sp>
      <p:sp>
        <p:nvSpPr>
          <p:cNvPr id="4" name="TextBox 3"/>
          <p:cNvSpPr txBox="1"/>
          <p:nvPr/>
        </p:nvSpPr>
        <p:spPr>
          <a:xfrm>
            <a:off x="1066800" y="1752600"/>
            <a:ext cx="7239000" cy="3785652"/>
          </a:xfrm>
          <a:prstGeom prst="rect">
            <a:avLst/>
          </a:prstGeom>
          <a:noFill/>
        </p:spPr>
        <p:txBody>
          <a:bodyPr wrap="square" rtlCol="0">
            <a:spAutoFit/>
          </a:bodyPr>
          <a:lstStyle/>
          <a:p>
            <a:pPr marL="342900" indent="-342900">
              <a:buAutoNum type="alphaUcParenR"/>
            </a:pPr>
            <a:r>
              <a:rPr lang="en-US" sz="2400" dirty="0" smtClean="0"/>
              <a:t>A living organism that must eat other organisms to get food energy.</a:t>
            </a:r>
          </a:p>
          <a:p>
            <a:pPr marL="342900" indent="-342900"/>
            <a:endParaRPr lang="en-US" sz="2400" dirty="0" smtClean="0"/>
          </a:p>
          <a:p>
            <a:pPr marL="342900" indent="-342900">
              <a:buAutoNum type="alphaUcParenR" startAt="2"/>
            </a:pPr>
            <a:r>
              <a:rPr lang="en-US" sz="2400" dirty="0"/>
              <a:t>A living organism that can make its own food using</a:t>
            </a:r>
          </a:p>
          <a:p>
            <a:pPr marL="342900" indent="-342900"/>
            <a:r>
              <a:rPr lang="en-US" sz="2400" dirty="0"/>
              <a:t>     </a:t>
            </a:r>
            <a:r>
              <a:rPr lang="en-US" sz="2400" dirty="0" smtClean="0"/>
              <a:t>sunlight</a:t>
            </a:r>
            <a:r>
              <a:rPr lang="en-US" sz="2400" dirty="0"/>
              <a:t>, a process called photosynthesis.</a:t>
            </a:r>
          </a:p>
          <a:p>
            <a:pPr marL="342900" indent="-342900"/>
            <a:endParaRPr lang="en-US" sz="2400" dirty="0" smtClean="0"/>
          </a:p>
          <a:p>
            <a:pPr marL="342900" indent="-342900"/>
            <a:r>
              <a:rPr lang="en-US" sz="2400" dirty="0" smtClean="0"/>
              <a:t>C)  A living organism that gets its food energy from wastes of other organisms or by breaking down dead organisms.</a:t>
            </a:r>
          </a:p>
          <a:p>
            <a:r>
              <a:rPr lang="en-US" sz="2400" dirty="0" smtClean="0"/>
              <a:t> </a:t>
            </a:r>
            <a:endParaRPr lang="en-US" sz="2400" dirty="0"/>
          </a:p>
        </p:txBody>
      </p:sp>
      <p:sp>
        <p:nvSpPr>
          <p:cNvPr id="6" name="Rounded Rectangle 5">
            <a:hlinkClick r:id="rId2" action="ppaction://hlinksldjump"/>
          </p:cNvPr>
          <p:cNvSpPr/>
          <p:nvPr/>
        </p:nvSpPr>
        <p:spPr>
          <a:xfrm>
            <a:off x="228600" y="1828800"/>
            <a:ext cx="762000" cy="533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a:t>
            </a:r>
            <a:endParaRPr lang="en-US" dirty="0"/>
          </a:p>
        </p:txBody>
      </p:sp>
      <p:sp>
        <p:nvSpPr>
          <p:cNvPr id="7" name="Rounded Rectangle 6">
            <a:hlinkClick r:id="rId3" action="ppaction://hlinksldjump"/>
          </p:cNvPr>
          <p:cNvSpPr/>
          <p:nvPr/>
        </p:nvSpPr>
        <p:spPr>
          <a:xfrm>
            <a:off x="228600" y="2895600"/>
            <a:ext cx="762000" cy="533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Click here</a:t>
            </a:r>
            <a:endParaRPr lang="en-US" dirty="0"/>
          </a:p>
        </p:txBody>
      </p:sp>
      <p:sp>
        <p:nvSpPr>
          <p:cNvPr id="8" name="Rounded Rectangle 7">
            <a:hlinkClick r:id="rId4" action="ppaction://hlinksldjump"/>
          </p:cNvPr>
          <p:cNvSpPr/>
          <p:nvPr/>
        </p:nvSpPr>
        <p:spPr>
          <a:xfrm>
            <a:off x="228600" y="3962400"/>
            <a:ext cx="762000" cy="533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4" name="Rectangle 13"/>
          <p:cNvSpPr/>
          <p:nvPr/>
        </p:nvSpPr>
        <p:spPr>
          <a:xfrm>
            <a:off x="228600" y="76200"/>
            <a:ext cx="8686800" cy="152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76200"/>
            <a:ext cx="8839200" cy="2800767"/>
          </a:xfrm>
          <a:prstGeom prst="rect">
            <a:avLst/>
          </a:prstGeom>
          <a:noFill/>
        </p:spPr>
        <p:txBody>
          <a:bodyPr wrap="square" rtlCol="0">
            <a:spAutoFit/>
          </a:bodyPr>
          <a:lstStyle/>
          <a:p>
            <a:r>
              <a:rPr lang="en-US" sz="2800" dirty="0" smtClean="0">
                <a:latin typeface="Aharoni" pitchFamily="2" charset="-79"/>
                <a:cs typeface="Aharoni" pitchFamily="2" charset="-79"/>
              </a:rPr>
              <a:t>Answer A is correct.</a:t>
            </a:r>
          </a:p>
          <a:p>
            <a:r>
              <a:rPr lang="en-US" sz="2800" dirty="0" smtClean="0">
                <a:latin typeface="Aharoni" pitchFamily="2" charset="-79"/>
                <a:cs typeface="Aharoni" pitchFamily="2" charset="-79"/>
              </a:rPr>
              <a:t>A living organism that must eat other organisms for food is called a consumer.  </a:t>
            </a:r>
          </a:p>
          <a:p>
            <a:endParaRPr lang="en-US" sz="2800" dirty="0" smtClean="0">
              <a:latin typeface="Aharoni" pitchFamily="2" charset="-79"/>
              <a:cs typeface="Aharoni" pitchFamily="2" charset="-79"/>
            </a:endParaRPr>
          </a:p>
          <a:p>
            <a:r>
              <a:rPr lang="en-US" sz="2800" dirty="0" smtClean="0">
                <a:latin typeface="Aharoni" pitchFamily="2" charset="-79"/>
                <a:cs typeface="Aharoni" pitchFamily="2" charset="-79"/>
              </a:rPr>
              <a:t>Examples of consumers include:</a:t>
            </a:r>
          </a:p>
          <a:p>
            <a:endParaRPr lang="en-US" dirty="0" smtClean="0"/>
          </a:p>
          <a:p>
            <a:endParaRPr lang="en-US" dirty="0"/>
          </a:p>
        </p:txBody>
      </p:sp>
      <p:pic>
        <p:nvPicPr>
          <p:cNvPr id="5" name="Picture 3" descr="C:\Users\bdinkel\Desktop\science images\bear.jpg"/>
          <p:cNvPicPr>
            <a:picLocks noChangeAspect="1" noChangeArrowheads="1"/>
          </p:cNvPicPr>
          <p:nvPr/>
        </p:nvPicPr>
        <p:blipFill>
          <a:blip r:embed="rId2"/>
          <a:srcRect/>
          <a:stretch>
            <a:fillRect/>
          </a:stretch>
        </p:blipFill>
        <p:spPr bwMode="auto">
          <a:xfrm>
            <a:off x="381000" y="2667000"/>
            <a:ext cx="2209800" cy="1822356"/>
          </a:xfrm>
          <a:prstGeom prst="pentagon">
            <a:avLst/>
          </a:prstGeom>
          <a:noFill/>
        </p:spPr>
      </p:pic>
      <p:pic>
        <p:nvPicPr>
          <p:cNvPr id="6" name="Picture 4" descr="C:\Users\bdinkel\Desktop\science images\catepillar.jpg"/>
          <p:cNvPicPr>
            <a:picLocks noChangeAspect="1" noChangeArrowheads="1"/>
          </p:cNvPicPr>
          <p:nvPr/>
        </p:nvPicPr>
        <p:blipFill>
          <a:blip r:embed="rId3"/>
          <a:srcRect/>
          <a:stretch>
            <a:fillRect/>
          </a:stretch>
        </p:blipFill>
        <p:spPr bwMode="auto">
          <a:xfrm>
            <a:off x="6553200" y="2743200"/>
            <a:ext cx="2199993" cy="1752600"/>
          </a:xfrm>
          <a:prstGeom prst="pentagon">
            <a:avLst/>
          </a:prstGeom>
          <a:noFill/>
        </p:spPr>
      </p:pic>
      <p:pic>
        <p:nvPicPr>
          <p:cNvPr id="7" name="Picture 5" descr="C:\Users\bdinkel\Desktop\science images\Coyote.jpg"/>
          <p:cNvPicPr>
            <a:picLocks noChangeAspect="1" noChangeArrowheads="1"/>
          </p:cNvPicPr>
          <p:nvPr/>
        </p:nvPicPr>
        <p:blipFill>
          <a:blip r:embed="rId4"/>
          <a:srcRect/>
          <a:stretch>
            <a:fillRect/>
          </a:stretch>
        </p:blipFill>
        <p:spPr bwMode="auto">
          <a:xfrm>
            <a:off x="3124200" y="2657856"/>
            <a:ext cx="2743200" cy="1837944"/>
          </a:xfrm>
          <a:prstGeom prst="pentagon">
            <a:avLst/>
          </a:prstGeom>
          <a:noFill/>
        </p:spPr>
      </p:pic>
      <p:sp>
        <p:nvSpPr>
          <p:cNvPr id="8" name="TextBox 7"/>
          <p:cNvSpPr txBox="1"/>
          <p:nvPr/>
        </p:nvSpPr>
        <p:spPr>
          <a:xfrm>
            <a:off x="3429000" y="4198203"/>
            <a:ext cx="2133600" cy="830997"/>
          </a:xfrm>
          <a:prstGeom prst="rect">
            <a:avLst/>
          </a:prstGeom>
          <a:noFill/>
        </p:spPr>
        <p:txBody>
          <a:bodyPr wrap="square" rtlCol="0">
            <a:spAutoFit/>
          </a:bodyPr>
          <a:lstStyle/>
          <a:p>
            <a:pPr algn="ctr"/>
            <a:r>
              <a:rPr lang="en-US" sz="4800" dirty="0" smtClean="0"/>
              <a:t>Coyote</a:t>
            </a:r>
            <a:endParaRPr lang="en-US" sz="4800" dirty="0"/>
          </a:p>
        </p:txBody>
      </p:sp>
      <p:sp>
        <p:nvSpPr>
          <p:cNvPr id="9" name="TextBox 8"/>
          <p:cNvSpPr txBox="1"/>
          <p:nvPr/>
        </p:nvSpPr>
        <p:spPr>
          <a:xfrm>
            <a:off x="228600" y="4191000"/>
            <a:ext cx="2514600" cy="830997"/>
          </a:xfrm>
          <a:prstGeom prst="rect">
            <a:avLst/>
          </a:prstGeom>
          <a:noFill/>
        </p:spPr>
        <p:txBody>
          <a:bodyPr wrap="square" rtlCol="0">
            <a:spAutoFit/>
          </a:bodyPr>
          <a:lstStyle/>
          <a:p>
            <a:pPr algn="ctr"/>
            <a:r>
              <a:rPr lang="en-US" sz="4800" dirty="0" smtClean="0"/>
              <a:t>Bear</a:t>
            </a:r>
            <a:endParaRPr lang="en-US" sz="4800" dirty="0"/>
          </a:p>
        </p:txBody>
      </p:sp>
      <p:sp>
        <p:nvSpPr>
          <p:cNvPr id="10" name="TextBox 9"/>
          <p:cNvSpPr txBox="1"/>
          <p:nvPr/>
        </p:nvSpPr>
        <p:spPr>
          <a:xfrm>
            <a:off x="6248400" y="4274403"/>
            <a:ext cx="2819400" cy="830997"/>
          </a:xfrm>
          <a:prstGeom prst="rect">
            <a:avLst/>
          </a:prstGeom>
          <a:noFill/>
        </p:spPr>
        <p:txBody>
          <a:bodyPr wrap="square" rtlCol="0">
            <a:spAutoFit/>
          </a:bodyPr>
          <a:lstStyle/>
          <a:p>
            <a:pPr algn="ctr"/>
            <a:r>
              <a:rPr lang="en-US" sz="4800" dirty="0" smtClean="0"/>
              <a:t>Caterpillar</a:t>
            </a:r>
            <a:endParaRPr lang="en-US" sz="4800" dirty="0"/>
          </a:p>
        </p:txBody>
      </p:sp>
      <p:sp>
        <p:nvSpPr>
          <p:cNvPr id="11" name="TextBox 10"/>
          <p:cNvSpPr txBox="1"/>
          <p:nvPr/>
        </p:nvSpPr>
        <p:spPr>
          <a:xfrm>
            <a:off x="533400" y="5257800"/>
            <a:ext cx="5638800" cy="954107"/>
          </a:xfrm>
          <a:prstGeom prst="rect">
            <a:avLst/>
          </a:prstGeom>
          <a:noFill/>
        </p:spPr>
        <p:txBody>
          <a:bodyPr wrap="square" rtlCol="0">
            <a:spAutoFit/>
          </a:bodyPr>
          <a:lstStyle/>
          <a:p>
            <a:r>
              <a:rPr lang="en-US" sz="2800" dirty="0" smtClean="0">
                <a:latin typeface="Aharoni" pitchFamily="2" charset="-79"/>
                <a:cs typeface="Aharoni" pitchFamily="2" charset="-79"/>
              </a:rPr>
              <a:t>You’re ready for the next question.</a:t>
            </a:r>
            <a:endParaRPr lang="en-US" sz="2800" dirty="0">
              <a:latin typeface="Aharoni" pitchFamily="2" charset="-79"/>
              <a:cs typeface="Aharoni" pitchFamily="2" charset="-79"/>
            </a:endParaRPr>
          </a:p>
        </p:txBody>
      </p:sp>
      <p:sp>
        <p:nvSpPr>
          <p:cNvPr id="12" name="Rounded Rectangle 11">
            <a:hlinkClick r:id="rId5" action="ppaction://hlinksldjump"/>
          </p:cNvPr>
          <p:cNvSpPr/>
          <p:nvPr/>
        </p:nvSpPr>
        <p:spPr>
          <a:xfrm>
            <a:off x="5334000" y="5410200"/>
            <a:ext cx="1066800" cy="762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7467600" cy="1600200"/>
          </a:xfrm>
          <a:prstGeom prst="rect">
            <a:avLst/>
          </a:prstGeom>
          <a:solidFill>
            <a:srgbClr val="92D05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tx1"/>
                </a:solidFill>
              </a:rPr>
              <a:t>Living Organisms</a:t>
            </a:r>
            <a:endParaRPr lang="en-US" sz="6000" dirty="0">
              <a:solidFill>
                <a:schemeClr val="tx1"/>
              </a:solidFill>
            </a:endParaRPr>
          </a:p>
        </p:txBody>
      </p:sp>
      <p:sp>
        <p:nvSpPr>
          <p:cNvPr id="4" name="TextBox 3"/>
          <p:cNvSpPr txBox="1"/>
          <p:nvPr/>
        </p:nvSpPr>
        <p:spPr>
          <a:xfrm>
            <a:off x="762000" y="2590800"/>
            <a:ext cx="7467600" cy="3477875"/>
          </a:xfrm>
          <a:prstGeom prst="rect">
            <a:avLst/>
          </a:prstGeom>
          <a:noFill/>
        </p:spPr>
        <p:txBody>
          <a:bodyPr wrap="square" rtlCol="0">
            <a:spAutoFit/>
          </a:bodyPr>
          <a:lstStyle/>
          <a:p>
            <a:r>
              <a:rPr lang="en-US" sz="4400" dirty="0" smtClean="0"/>
              <a:t>In an ecosystem, all living organisms must have a way to get food energy. We categorize organisms by the way they get their energy.</a:t>
            </a:r>
            <a:endParaRPr lang="en-US" sz="4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0" name="Rectangle 19"/>
          <p:cNvSpPr/>
          <p:nvPr/>
        </p:nvSpPr>
        <p:spPr>
          <a:xfrm>
            <a:off x="152400" y="76200"/>
            <a:ext cx="8839200" cy="1828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TextBox 3"/>
          <p:cNvSpPr txBox="1"/>
          <p:nvPr/>
        </p:nvSpPr>
        <p:spPr>
          <a:xfrm>
            <a:off x="304800" y="121146"/>
            <a:ext cx="8839200" cy="3231654"/>
          </a:xfrm>
          <a:prstGeom prst="rect">
            <a:avLst/>
          </a:prstGeom>
          <a:noFill/>
        </p:spPr>
        <p:txBody>
          <a:bodyPr wrap="square" rtlCol="0">
            <a:spAutoFit/>
          </a:bodyPr>
          <a:lstStyle/>
          <a:p>
            <a:r>
              <a:rPr lang="en-US" sz="2800" dirty="0" smtClean="0">
                <a:latin typeface="Aharoni" pitchFamily="2" charset="-79"/>
                <a:cs typeface="Aharoni" pitchFamily="2" charset="-79"/>
              </a:rPr>
              <a:t>Answer B is incorrect.</a:t>
            </a:r>
          </a:p>
          <a:p>
            <a:r>
              <a:rPr lang="en-US" sz="2800" dirty="0" smtClean="0">
                <a:latin typeface="Aharoni" pitchFamily="2" charset="-79"/>
                <a:cs typeface="Aharoni" pitchFamily="2" charset="-79"/>
              </a:rPr>
              <a:t>A living organism that makes its own food through a process called photosynthesis is called a producer.  Producers are green plants.</a:t>
            </a:r>
          </a:p>
          <a:p>
            <a:endParaRPr lang="en-US" sz="2800" dirty="0" smtClean="0">
              <a:latin typeface="Aharoni" pitchFamily="2" charset="-79"/>
              <a:cs typeface="Aharoni" pitchFamily="2" charset="-79"/>
            </a:endParaRPr>
          </a:p>
          <a:p>
            <a:r>
              <a:rPr lang="en-US" sz="2800" dirty="0" smtClean="0">
                <a:latin typeface="Aharoni" pitchFamily="2" charset="-79"/>
                <a:cs typeface="Aharoni" pitchFamily="2" charset="-79"/>
              </a:rPr>
              <a:t>Examples of producers include:</a:t>
            </a:r>
          </a:p>
          <a:p>
            <a:endParaRPr lang="en-US" dirty="0" smtClean="0"/>
          </a:p>
          <a:p>
            <a:endParaRPr lang="en-US" dirty="0"/>
          </a:p>
        </p:txBody>
      </p:sp>
      <p:sp>
        <p:nvSpPr>
          <p:cNvPr id="11" name="TextBox 10"/>
          <p:cNvSpPr txBox="1"/>
          <p:nvPr/>
        </p:nvSpPr>
        <p:spPr>
          <a:xfrm>
            <a:off x="533400" y="5257800"/>
            <a:ext cx="5638800" cy="523220"/>
          </a:xfrm>
          <a:prstGeom prst="rect">
            <a:avLst/>
          </a:prstGeom>
          <a:noFill/>
        </p:spPr>
        <p:txBody>
          <a:bodyPr wrap="square" rtlCol="0">
            <a:spAutoFit/>
          </a:bodyPr>
          <a:lstStyle/>
          <a:p>
            <a:r>
              <a:rPr lang="en-US" sz="2800" dirty="0" smtClean="0">
                <a:latin typeface="Aharoni" pitchFamily="2" charset="-79"/>
                <a:cs typeface="Aharoni" pitchFamily="2" charset="-79"/>
              </a:rPr>
              <a:t>Go back and try again.</a:t>
            </a:r>
            <a:endParaRPr lang="en-US" sz="2800" dirty="0">
              <a:latin typeface="Aharoni" pitchFamily="2" charset="-79"/>
              <a:cs typeface="Aharoni" pitchFamily="2" charset="-79"/>
            </a:endParaRPr>
          </a:p>
        </p:txBody>
      </p:sp>
      <p:sp>
        <p:nvSpPr>
          <p:cNvPr id="12" name="Rounded Rectangle 11">
            <a:hlinkClick r:id="rId2" action="ppaction://hlinksldjump"/>
          </p:cNvPr>
          <p:cNvSpPr/>
          <p:nvPr/>
        </p:nvSpPr>
        <p:spPr>
          <a:xfrm>
            <a:off x="4876800" y="5334000"/>
            <a:ext cx="1066800" cy="762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a:t>
            </a:r>
            <a:endParaRPr lang="en-US" dirty="0"/>
          </a:p>
        </p:txBody>
      </p:sp>
      <p:pic>
        <p:nvPicPr>
          <p:cNvPr id="13" name="Picture 4" descr="C:\Users\bdinkel\Desktop\science images\plant3.jpg"/>
          <p:cNvPicPr>
            <a:picLocks noChangeAspect="1" noChangeArrowheads="1"/>
          </p:cNvPicPr>
          <p:nvPr/>
        </p:nvPicPr>
        <p:blipFill>
          <a:blip r:embed="rId3"/>
          <a:srcRect/>
          <a:stretch>
            <a:fillRect/>
          </a:stretch>
        </p:blipFill>
        <p:spPr bwMode="auto">
          <a:xfrm>
            <a:off x="533400" y="2869659"/>
            <a:ext cx="2286000" cy="1702341"/>
          </a:xfrm>
          <a:prstGeom prst="ellipse">
            <a:avLst/>
          </a:prstGeom>
          <a:noFill/>
          <a:ln w="57150">
            <a:solidFill>
              <a:srgbClr val="002060"/>
            </a:solidFill>
          </a:ln>
        </p:spPr>
      </p:pic>
      <p:pic>
        <p:nvPicPr>
          <p:cNvPr id="14" name="Picture 5" descr="C:\Users\bdinkel\Desktop\science images\zenias.jpg"/>
          <p:cNvPicPr>
            <a:picLocks noChangeAspect="1" noChangeArrowheads="1"/>
          </p:cNvPicPr>
          <p:nvPr/>
        </p:nvPicPr>
        <p:blipFill>
          <a:blip r:embed="rId4"/>
          <a:srcRect/>
          <a:stretch>
            <a:fillRect/>
          </a:stretch>
        </p:blipFill>
        <p:spPr bwMode="auto">
          <a:xfrm>
            <a:off x="6183302" y="2918298"/>
            <a:ext cx="2351098" cy="1653702"/>
          </a:xfrm>
          <a:prstGeom prst="ellipse">
            <a:avLst/>
          </a:prstGeom>
          <a:noFill/>
          <a:ln w="57150">
            <a:solidFill>
              <a:srgbClr val="002060"/>
            </a:solidFill>
          </a:ln>
        </p:spPr>
      </p:pic>
      <p:pic>
        <p:nvPicPr>
          <p:cNvPr id="15" name="Picture 6" descr="C:\Users\bdinkel\Desktop\science images\broccoli plant.jpg"/>
          <p:cNvPicPr>
            <a:picLocks noChangeAspect="1" noChangeArrowheads="1"/>
          </p:cNvPicPr>
          <p:nvPr/>
        </p:nvPicPr>
        <p:blipFill>
          <a:blip r:embed="rId5"/>
          <a:srcRect/>
          <a:stretch>
            <a:fillRect/>
          </a:stretch>
        </p:blipFill>
        <p:spPr bwMode="auto">
          <a:xfrm>
            <a:off x="3283085" y="2895600"/>
            <a:ext cx="2431915" cy="1683918"/>
          </a:xfrm>
          <a:prstGeom prst="ellipse">
            <a:avLst/>
          </a:prstGeom>
          <a:noFill/>
          <a:ln w="57150">
            <a:solidFill>
              <a:srgbClr val="002060"/>
            </a:solidFill>
          </a:ln>
        </p:spPr>
      </p:pic>
      <p:sp>
        <p:nvSpPr>
          <p:cNvPr id="17" name="TextBox 16"/>
          <p:cNvSpPr txBox="1"/>
          <p:nvPr/>
        </p:nvSpPr>
        <p:spPr>
          <a:xfrm>
            <a:off x="3048000" y="4648200"/>
            <a:ext cx="2971800" cy="461665"/>
          </a:xfrm>
          <a:prstGeom prst="rect">
            <a:avLst/>
          </a:prstGeom>
          <a:noFill/>
        </p:spPr>
        <p:txBody>
          <a:bodyPr wrap="square" rtlCol="0">
            <a:spAutoFit/>
          </a:bodyPr>
          <a:lstStyle/>
          <a:p>
            <a:pPr algn="ctr"/>
            <a:r>
              <a:rPr lang="en-US" sz="2400" dirty="0" smtClean="0"/>
              <a:t>broccoli plant</a:t>
            </a:r>
            <a:endParaRPr lang="en-US" sz="2400" dirty="0"/>
          </a:p>
        </p:txBody>
      </p:sp>
      <p:sp>
        <p:nvSpPr>
          <p:cNvPr id="18" name="TextBox 17"/>
          <p:cNvSpPr txBox="1"/>
          <p:nvPr/>
        </p:nvSpPr>
        <p:spPr>
          <a:xfrm>
            <a:off x="1219200" y="4643735"/>
            <a:ext cx="1066800" cy="461665"/>
          </a:xfrm>
          <a:prstGeom prst="rect">
            <a:avLst/>
          </a:prstGeom>
          <a:noFill/>
        </p:spPr>
        <p:txBody>
          <a:bodyPr wrap="square" rtlCol="0">
            <a:spAutoFit/>
          </a:bodyPr>
          <a:lstStyle/>
          <a:p>
            <a:r>
              <a:rPr lang="en-US" sz="2400" dirty="0" smtClean="0"/>
              <a:t>fern</a:t>
            </a:r>
            <a:endParaRPr lang="en-US" sz="2400" dirty="0"/>
          </a:p>
        </p:txBody>
      </p:sp>
      <p:sp>
        <p:nvSpPr>
          <p:cNvPr id="19" name="TextBox 18"/>
          <p:cNvSpPr txBox="1"/>
          <p:nvPr/>
        </p:nvSpPr>
        <p:spPr>
          <a:xfrm>
            <a:off x="6939030" y="4648200"/>
            <a:ext cx="833370" cy="461665"/>
          </a:xfrm>
          <a:prstGeom prst="rect">
            <a:avLst/>
          </a:prstGeom>
          <a:noFill/>
        </p:spPr>
        <p:txBody>
          <a:bodyPr wrap="none" rtlCol="0">
            <a:spAutoFit/>
          </a:bodyPr>
          <a:lstStyle/>
          <a:p>
            <a:r>
              <a:rPr lang="en-US" sz="2400" dirty="0" err="1" smtClean="0"/>
              <a:t>zenia</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Rectangle 23"/>
          <p:cNvSpPr/>
          <p:nvPr/>
        </p:nvSpPr>
        <p:spPr>
          <a:xfrm>
            <a:off x="76200" y="76200"/>
            <a:ext cx="8915400" cy="1752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76200"/>
            <a:ext cx="8839200" cy="3231654"/>
          </a:xfrm>
          <a:prstGeom prst="rect">
            <a:avLst/>
          </a:prstGeom>
          <a:noFill/>
        </p:spPr>
        <p:txBody>
          <a:bodyPr wrap="square" rtlCol="0">
            <a:spAutoFit/>
          </a:bodyPr>
          <a:lstStyle/>
          <a:p>
            <a:r>
              <a:rPr lang="en-US" sz="2800" dirty="0" smtClean="0">
                <a:latin typeface="Aharoni" pitchFamily="2" charset="-79"/>
                <a:cs typeface="Aharoni" pitchFamily="2" charset="-79"/>
              </a:rPr>
              <a:t>Answer C is incorrect.</a:t>
            </a:r>
          </a:p>
          <a:p>
            <a:r>
              <a:rPr lang="en-US" sz="2800" dirty="0" smtClean="0">
                <a:latin typeface="Aharoni" pitchFamily="2" charset="-79"/>
                <a:cs typeface="Aharoni" pitchFamily="2" charset="-79"/>
              </a:rPr>
              <a:t>A living organism that gets energy from the wastes of other organisms or by breaking down the dead cells of organisms is called a decomposer.</a:t>
            </a:r>
          </a:p>
          <a:p>
            <a:endParaRPr lang="en-US" sz="2800" dirty="0" smtClean="0">
              <a:latin typeface="Aharoni" pitchFamily="2" charset="-79"/>
              <a:cs typeface="Aharoni" pitchFamily="2" charset="-79"/>
            </a:endParaRPr>
          </a:p>
          <a:p>
            <a:r>
              <a:rPr lang="en-US" sz="2800" dirty="0" smtClean="0">
                <a:latin typeface="Aharoni" pitchFamily="2" charset="-79"/>
                <a:cs typeface="Aharoni" pitchFamily="2" charset="-79"/>
              </a:rPr>
              <a:t>Examples of decomposers include:</a:t>
            </a:r>
          </a:p>
          <a:p>
            <a:endParaRPr lang="en-US" dirty="0" smtClean="0"/>
          </a:p>
          <a:p>
            <a:endParaRPr lang="en-US" dirty="0"/>
          </a:p>
        </p:txBody>
      </p:sp>
      <p:sp>
        <p:nvSpPr>
          <p:cNvPr id="11" name="TextBox 10"/>
          <p:cNvSpPr txBox="1"/>
          <p:nvPr/>
        </p:nvSpPr>
        <p:spPr>
          <a:xfrm>
            <a:off x="533400" y="5257800"/>
            <a:ext cx="5638800" cy="523220"/>
          </a:xfrm>
          <a:prstGeom prst="rect">
            <a:avLst/>
          </a:prstGeom>
          <a:noFill/>
        </p:spPr>
        <p:txBody>
          <a:bodyPr wrap="square" rtlCol="0">
            <a:spAutoFit/>
          </a:bodyPr>
          <a:lstStyle/>
          <a:p>
            <a:r>
              <a:rPr lang="en-US" sz="2800" dirty="0" smtClean="0">
                <a:latin typeface="Aharoni" pitchFamily="2" charset="-79"/>
                <a:cs typeface="Aharoni" pitchFamily="2" charset="-79"/>
              </a:rPr>
              <a:t>Go back and try again.</a:t>
            </a:r>
            <a:endParaRPr lang="en-US" sz="2800" dirty="0">
              <a:latin typeface="Aharoni" pitchFamily="2" charset="-79"/>
              <a:cs typeface="Aharoni" pitchFamily="2" charset="-79"/>
            </a:endParaRPr>
          </a:p>
        </p:txBody>
      </p:sp>
      <p:sp>
        <p:nvSpPr>
          <p:cNvPr id="12" name="Rounded Rectangle 11">
            <a:hlinkClick r:id="rId2" action="ppaction://hlinksldjump"/>
          </p:cNvPr>
          <p:cNvSpPr/>
          <p:nvPr/>
        </p:nvSpPr>
        <p:spPr>
          <a:xfrm>
            <a:off x="4876800" y="5334000"/>
            <a:ext cx="1066800" cy="762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a:t>
            </a:r>
            <a:endParaRPr lang="en-US" dirty="0"/>
          </a:p>
        </p:txBody>
      </p:sp>
      <p:pic>
        <p:nvPicPr>
          <p:cNvPr id="18" name="Picture 2" descr="C:\Users\bdinkel\Desktop\science images\fungi.jpg"/>
          <p:cNvPicPr>
            <a:picLocks noChangeAspect="1" noChangeArrowheads="1"/>
          </p:cNvPicPr>
          <p:nvPr/>
        </p:nvPicPr>
        <p:blipFill>
          <a:blip r:embed="rId3"/>
          <a:srcRect/>
          <a:stretch>
            <a:fillRect/>
          </a:stretch>
        </p:blipFill>
        <p:spPr bwMode="auto">
          <a:xfrm rot="5400000">
            <a:off x="1311333" y="2422467"/>
            <a:ext cx="1492134" cy="2286000"/>
          </a:xfrm>
          <a:prstGeom prst="rect">
            <a:avLst/>
          </a:prstGeom>
          <a:noFill/>
        </p:spPr>
      </p:pic>
      <p:pic>
        <p:nvPicPr>
          <p:cNvPr id="19" name="Picture 3" descr="C:\Users\bdinkel\Desktop\science images\bacteria.jpg"/>
          <p:cNvPicPr>
            <a:picLocks noChangeAspect="1" noChangeArrowheads="1"/>
          </p:cNvPicPr>
          <p:nvPr/>
        </p:nvPicPr>
        <p:blipFill>
          <a:blip r:embed="rId4"/>
          <a:srcRect/>
          <a:stretch>
            <a:fillRect/>
          </a:stretch>
        </p:blipFill>
        <p:spPr bwMode="auto">
          <a:xfrm>
            <a:off x="6553200" y="2819400"/>
            <a:ext cx="1637393" cy="1531755"/>
          </a:xfrm>
          <a:prstGeom prst="rect">
            <a:avLst/>
          </a:prstGeom>
          <a:noFill/>
        </p:spPr>
      </p:pic>
      <p:pic>
        <p:nvPicPr>
          <p:cNvPr id="20" name="Picture 5" descr="C:\Users\bdinkel\Desktop\science images\earthworm.jpg"/>
          <p:cNvPicPr>
            <a:picLocks noChangeAspect="1" noChangeArrowheads="1"/>
          </p:cNvPicPr>
          <p:nvPr/>
        </p:nvPicPr>
        <p:blipFill>
          <a:blip r:embed="rId5"/>
          <a:srcRect/>
          <a:stretch>
            <a:fillRect/>
          </a:stretch>
        </p:blipFill>
        <p:spPr bwMode="auto">
          <a:xfrm>
            <a:off x="3810000" y="2819400"/>
            <a:ext cx="2061902" cy="1519297"/>
          </a:xfrm>
          <a:prstGeom prst="rect">
            <a:avLst/>
          </a:prstGeom>
          <a:noFill/>
        </p:spPr>
      </p:pic>
      <p:sp>
        <p:nvSpPr>
          <p:cNvPr id="21" name="TextBox 20"/>
          <p:cNvSpPr txBox="1"/>
          <p:nvPr/>
        </p:nvSpPr>
        <p:spPr>
          <a:xfrm>
            <a:off x="685800" y="4267200"/>
            <a:ext cx="2667000" cy="523220"/>
          </a:xfrm>
          <a:prstGeom prst="rect">
            <a:avLst/>
          </a:prstGeom>
          <a:noFill/>
        </p:spPr>
        <p:txBody>
          <a:bodyPr wrap="square" rtlCol="0">
            <a:spAutoFit/>
          </a:bodyPr>
          <a:lstStyle/>
          <a:p>
            <a:pPr algn="ctr"/>
            <a:r>
              <a:rPr lang="en-US" sz="2800" dirty="0" smtClean="0"/>
              <a:t>fungi</a:t>
            </a:r>
            <a:endParaRPr lang="en-US" sz="2800" dirty="0"/>
          </a:p>
        </p:txBody>
      </p:sp>
      <p:sp>
        <p:nvSpPr>
          <p:cNvPr id="22" name="TextBox 21"/>
          <p:cNvSpPr txBox="1"/>
          <p:nvPr/>
        </p:nvSpPr>
        <p:spPr>
          <a:xfrm>
            <a:off x="3886200" y="4267200"/>
            <a:ext cx="2133600" cy="523220"/>
          </a:xfrm>
          <a:prstGeom prst="rect">
            <a:avLst/>
          </a:prstGeom>
          <a:noFill/>
        </p:spPr>
        <p:txBody>
          <a:bodyPr wrap="square" rtlCol="0">
            <a:spAutoFit/>
          </a:bodyPr>
          <a:lstStyle/>
          <a:p>
            <a:r>
              <a:rPr lang="en-US" sz="2800" dirty="0" smtClean="0"/>
              <a:t>earthworm</a:t>
            </a:r>
            <a:endParaRPr lang="en-US" sz="2800" dirty="0"/>
          </a:p>
        </p:txBody>
      </p:sp>
      <p:sp>
        <p:nvSpPr>
          <p:cNvPr id="23" name="TextBox 22"/>
          <p:cNvSpPr txBox="1"/>
          <p:nvPr/>
        </p:nvSpPr>
        <p:spPr>
          <a:xfrm>
            <a:off x="6705600" y="4267200"/>
            <a:ext cx="1828800" cy="523220"/>
          </a:xfrm>
          <a:prstGeom prst="rect">
            <a:avLst/>
          </a:prstGeom>
          <a:noFill/>
        </p:spPr>
        <p:txBody>
          <a:bodyPr wrap="square" rtlCol="0">
            <a:spAutoFit/>
          </a:bodyPr>
          <a:lstStyle/>
          <a:p>
            <a:r>
              <a:rPr lang="en-US" sz="2800" dirty="0" smtClean="0"/>
              <a:t>bacteria</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838200" y="381000"/>
            <a:ext cx="77724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200" y="533400"/>
            <a:ext cx="7772400" cy="707886"/>
          </a:xfrm>
          <a:prstGeom prst="rect">
            <a:avLst/>
          </a:prstGeom>
          <a:noFill/>
        </p:spPr>
        <p:txBody>
          <a:bodyPr wrap="square" rtlCol="0">
            <a:spAutoFit/>
          </a:bodyPr>
          <a:lstStyle/>
          <a:p>
            <a:r>
              <a:rPr lang="en-US" sz="4000" dirty="0" smtClean="0"/>
              <a:t>Question #3: What is a decomposer?</a:t>
            </a:r>
            <a:endParaRPr lang="en-US" sz="4000" dirty="0"/>
          </a:p>
        </p:txBody>
      </p:sp>
      <p:sp>
        <p:nvSpPr>
          <p:cNvPr id="4" name="TextBox 3"/>
          <p:cNvSpPr txBox="1"/>
          <p:nvPr/>
        </p:nvSpPr>
        <p:spPr>
          <a:xfrm>
            <a:off x="1066800" y="1752600"/>
            <a:ext cx="7239000" cy="3785652"/>
          </a:xfrm>
          <a:prstGeom prst="rect">
            <a:avLst/>
          </a:prstGeom>
          <a:noFill/>
        </p:spPr>
        <p:txBody>
          <a:bodyPr wrap="square" rtlCol="0">
            <a:spAutoFit/>
          </a:bodyPr>
          <a:lstStyle/>
          <a:p>
            <a:pPr marL="342900" indent="-342900">
              <a:buAutoNum type="alphaUcParenR"/>
            </a:pPr>
            <a:r>
              <a:rPr lang="en-US" sz="2400" dirty="0" smtClean="0"/>
              <a:t>A living organism that must eat other organisms to get food energy.</a:t>
            </a:r>
          </a:p>
          <a:p>
            <a:pPr marL="342900" indent="-342900"/>
            <a:endParaRPr lang="en-US" sz="2400" dirty="0" smtClean="0"/>
          </a:p>
          <a:p>
            <a:pPr marL="342900" indent="-342900">
              <a:buAutoNum type="alphaUcParenR" startAt="2"/>
            </a:pPr>
            <a:r>
              <a:rPr lang="en-US" sz="2400" dirty="0"/>
              <a:t>A living organism that can make its own food using</a:t>
            </a:r>
          </a:p>
          <a:p>
            <a:pPr marL="342900" indent="-342900"/>
            <a:r>
              <a:rPr lang="en-US" sz="2400" dirty="0"/>
              <a:t>     </a:t>
            </a:r>
            <a:r>
              <a:rPr lang="en-US" sz="2400" dirty="0" smtClean="0"/>
              <a:t>sunlight</a:t>
            </a:r>
            <a:r>
              <a:rPr lang="en-US" sz="2400" dirty="0"/>
              <a:t>, a process called photosynthesis</a:t>
            </a:r>
            <a:r>
              <a:rPr lang="en-US" sz="2400" dirty="0" smtClean="0"/>
              <a:t>.</a:t>
            </a:r>
          </a:p>
          <a:p>
            <a:pPr marL="342900" indent="-342900"/>
            <a:endParaRPr lang="en-US" sz="2400" dirty="0"/>
          </a:p>
          <a:p>
            <a:pPr marL="342900" indent="-342900"/>
            <a:r>
              <a:rPr lang="en-US" sz="2400" dirty="0" smtClean="0"/>
              <a:t>C)  A living organism that gets its food energy from wastes of other organisms or by breaking down dead organisms.</a:t>
            </a:r>
          </a:p>
          <a:p>
            <a:r>
              <a:rPr lang="en-US" sz="2400" dirty="0" smtClean="0"/>
              <a:t> </a:t>
            </a:r>
            <a:endParaRPr lang="en-US" sz="2400" dirty="0"/>
          </a:p>
        </p:txBody>
      </p:sp>
      <p:sp>
        <p:nvSpPr>
          <p:cNvPr id="6" name="Rounded Rectangle 5">
            <a:hlinkClick r:id="rId2" action="ppaction://hlinksldjump"/>
          </p:cNvPr>
          <p:cNvSpPr/>
          <p:nvPr/>
        </p:nvSpPr>
        <p:spPr>
          <a:xfrm>
            <a:off x="228600" y="1828800"/>
            <a:ext cx="762000" cy="533400"/>
          </a:xfrm>
          <a:prstGeom prst="roundRect">
            <a:avLst>
              <a:gd name="adj" fmla="val 2445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sp>
        <p:nvSpPr>
          <p:cNvPr id="7" name="Rounded Rectangle 6">
            <a:hlinkClick r:id="rId3" action="ppaction://hlinksldjump"/>
          </p:cNvPr>
          <p:cNvSpPr/>
          <p:nvPr/>
        </p:nvSpPr>
        <p:spPr>
          <a:xfrm>
            <a:off x="228600" y="2895600"/>
            <a:ext cx="762000"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Clickhere</a:t>
            </a:r>
            <a:endParaRPr lang="en-US" dirty="0">
              <a:solidFill>
                <a:schemeClr val="tx1"/>
              </a:solidFill>
            </a:endParaRPr>
          </a:p>
        </p:txBody>
      </p:sp>
      <p:sp>
        <p:nvSpPr>
          <p:cNvPr id="8" name="Rounded Rectangle 7">
            <a:hlinkClick r:id="rId4" action="ppaction://hlinksldjump"/>
          </p:cNvPr>
          <p:cNvSpPr/>
          <p:nvPr/>
        </p:nvSpPr>
        <p:spPr>
          <a:xfrm>
            <a:off x="228600" y="3962400"/>
            <a:ext cx="762000"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4" name="Rectangle 13"/>
          <p:cNvSpPr/>
          <p:nvPr/>
        </p:nvSpPr>
        <p:spPr>
          <a:xfrm>
            <a:off x="228600" y="76200"/>
            <a:ext cx="8686800" cy="1524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76200"/>
            <a:ext cx="8839200" cy="2800767"/>
          </a:xfrm>
          <a:prstGeom prst="rect">
            <a:avLst/>
          </a:prstGeom>
          <a:noFill/>
        </p:spPr>
        <p:txBody>
          <a:bodyPr wrap="square" rtlCol="0">
            <a:spAutoFit/>
          </a:bodyPr>
          <a:lstStyle/>
          <a:p>
            <a:r>
              <a:rPr lang="en-US" sz="2800" dirty="0" smtClean="0">
                <a:latin typeface="Aharoni" pitchFamily="2" charset="-79"/>
                <a:cs typeface="Aharoni" pitchFamily="2" charset="-79"/>
              </a:rPr>
              <a:t>Answer A is incorrect.</a:t>
            </a:r>
          </a:p>
          <a:p>
            <a:r>
              <a:rPr lang="en-US" sz="2800" dirty="0" smtClean="0">
                <a:latin typeface="Aharoni" pitchFamily="2" charset="-79"/>
                <a:cs typeface="Aharoni" pitchFamily="2" charset="-79"/>
              </a:rPr>
              <a:t>A living organism that must eat other organisms for food is called a consumer.  </a:t>
            </a:r>
          </a:p>
          <a:p>
            <a:endParaRPr lang="en-US" sz="2800" dirty="0" smtClean="0">
              <a:latin typeface="Aharoni" pitchFamily="2" charset="-79"/>
              <a:cs typeface="Aharoni" pitchFamily="2" charset="-79"/>
            </a:endParaRPr>
          </a:p>
          <a:p>
            <a:r>
              <a:rPr lang="en-US" sz="2800" dirty="0" smtClean="0">
                <a:latin typeface="Aharoni" pitchFamily="2" charset="-79"/>
                <a:cs typeface="Aharoni" pitchFamily="2" charset="-79"/>
              </a:rPr>
              <a:t>Examples of consumers include:</a:t>
            </a:r>
          </a:p>
          <a:p>
            <a:endParaRPr lang="en-US" dirty="0" smtClean="0"/>
          </a:p>
          <a:p>
            <a:endParaRPr lang="en-US" dirty="0"/>
          </a:p>
        </p:txBody>
      </p:sp>
      <p:pic>
        <p:nvPicPr>
          <p:cNvPr id="5" name="Picture 3" descr="C:\Users\bdinkel\Desktop\science images\bear.jpg"/>
          <p:cNvPicPr>
            <a:picLocks noChangeAspect="1" noChangeArrowheads="1"/>
          </p:cNvPicPr>
          <p:nvPr/>
        </p:nvPicPr>
        <p:blipFill>
          <a:blip r:embed="rId2"/>
          <a:srcRect/>
          <a:stretch>
            <a:fillRect/>
          </a:stretch>
        </p:blipFill>
        <p:spPr bwMode="auto">
          <a:xfrm>
            <a:off x="381000" y="2667000"/>
            <a:ext cx="2209800" cy="1822356"/>
          </a:xfrm>
          <a:prstGeom prst="pentagon">
            <a:avLst/>
          </a:prstGeom>
          <a:noFill/>
        </p:spPr>
      </p:pic>
      <p:pic>
        <p:nvPicPr>
          <p:cNvPr id="6" name="Picture 4" descr="C:\Users\bdinkel\Desktop\science images\catepillar.jpg"/>
          <p:cNvPicPr>
            <a:picLocks noChangeAspect="1" noChangeArrowheads="1"/>
          </p:cNvPicPr>
          <p:nvPr/>
        </p:nvPicPr>
        <p:blipFill>
          <a:blip r:embed="rId3"/>
          <a:srcRect/>
          <a:stretch>
            <a:fillRect/>
          </a:stretch>
        </p:blipFill>
        <p:spPr bwMode="auto">
          <a:xfrm>
            <a:off x="6553200" y="2743200"/>
            <a:ext cx="2199993" cy="1752600"/>
          </a:xfrm>
          <a:prstGeom prst="pentagon">
            <a:avLst/>
          </a:prstGeom>
          <a:noFill/>
        </p:spPr>
      </p:pic>
      <p:pic>
        <p:nvPicPr>
          <p:cNvPr id="7" name="Picture 5" descr="C:\Users\bdinkel\Desktop\science images\Coyote.jpg"/>
          <p:cNvPicPr>
            <a:picLocks noChangeAspect="1" noChangeArrowheads="1"/>
          </p:cNvPicPr>
          <p:nvPr/>
        </p:nvPicPr>
        <p:blipFill>
          <a:blip r:embed="rId4"/>
          <a:srcRect/>
          <a:stretch>
            <a:fillRect/>
          </a:stretch>
        </p:blipFill>
        <p:spPr bwMode="auto">
          <a:xfrm>
            <a:off x="3124200" y="2657856"/>
            <a:ext cx="2743200" cy="1837944"/>
          </a:xfrm>
          <a:prstGeom prst="pentagon">
            <a:avLst/>
          </a:prstGeom>
          <a:noFill/>
        </p:spPr>
      </p:pic>
      <p:sp>
        <p:nvSpPr>
          <p:cNvPr id="8" name="TextBox 7"/>
          <p:cNvSpPr txBox="1"/>
          <p:nvPr/>
        </p:nvSpPr>
        <p:spPr>
          <a:xfrm>
            <a:off x="3429000" y="4198203"/>
            <a:ext cx="2133600" cy="830997"/>
          </a:xfrm>
          <a:prstGeom prst="rect">
            <a:avLst/>
          </a:prstGeom>
          <a:noFill/>
        </p:spPr>
        <p:txBody>
          <a:bodyPr wrap="square" rtlCol="0">
            <a:spAutoFit/>
          </a:bodyPr>
          <a:lstStyle/>
          <a:p>
            <a:pPr algn="ctr"/>
            <a:r>
              <a:rPr lang="en-US" sz="4800" dirty="0" smtClean="0"/>
              <a:t>Coyote</a:t>
            </a:r>
            <a:endParaRPr lang="en-US" sz="4800" dirty="0"/>
          </a:p>
        </p:txBody>
      </p:sp>
      <p:sp>
        <p:nvSpPr>
          <p:cNvPr id="9" name="TextBox 8"/>
          <p:cNvSpPr txBox="1"/>
          <p:nvPr/>
        </p:nvSpPr>
        <p:spPr>
          <a:xfrm>
            <a:off x="228600" y="4191000"/>
            <a:ext cx="2514600" cy="830997"/>
          </a:xfrm>
          <a:prstGeom prst="rect">
            <a:avLst/>
          </a:prstGeom>
          <a:noFill/>
        </p:spPr>
        <p:txBody>
          <a:bodyPr wrap="square" rtlCol="0">
            <a:spAutoFit/>
          </a:bodyPr>
          <a:lstStyle/>
          <a:p>
            <a:pPr algn="ctr"/>
            <a:r>
              <a:rPr lang="en-US" sz="4800" dirty="0" smtClean="0"/>
              <a:t>Bear</a:t>
            </a:r>
            <a:endParaRPr lang="en-US" sz="4800" dirty="0"/>
          </a:p>
        </p:txBody>
      </p:sp>
      <p:sp>
        <p:nvSpPr>
          <p:cNvPr id="10" name="TextBox 9"/>
          <p:cNvSpPr txBox="1"/>
          <p:nvPr/>
        </p:nvSpPr>
        <p:spPr>
          <a:xfrm>
            <a:off x="6248400" y="4274403"/>
            <a:ext cx="2819400" cy="830997"/>
          </a:xfrm>
          <a:prstGeom prst="rect">
            <a:avLst/>
          </a:prstGeom>
          <a:noFill/>
        </p:spPr>
        <p:txBody>
          <a:bodyPr wrap="square" rtlCol="0">
            <a:spAutoFit/>
          </a:bodyPr>
          <a:lstStyle/>
          <a:p>
            <a:pPr algn="ctr"/>
            <a:r>
              <a:rPr lang="en-US" sz="4800" dirty="0" smtClean="0"/>
              <a:t>Caterpillar</a:t>
            </a:r>
            <a:endParaRPr lang="en-US" sz="4800" dirty="0"/>
          </a:p>
        </p:txBody>
      </p:sp>
      <p:sp>
        <p:nvSpPr>
          <p:cNvPr id="11" name="TextBox 10"/>
          <p:cNvSpPr txBox="1"/>
          <p:nvPr/>
        </p:nvSpPr>
        <p:spPr>
          <a:xfrm>
            <a:off x="533400" y="5257800"/>
            <a:ext cx="5638800" cy="523220"/>
          </a:xfrm>
          <a:prstGeom prst="rect">
            <a:avLst/>
          </a:prstGeom>
          <a:noFill/>
        </p:spPr>
        <p:txBody>
          <a:bodyPr wrap="square" rtlCol="0">
            <a:spAutoFit/>
          </a:bodyPr>
          <a:lstStyle/>
          <a:p>
            <a:r>
              <a:rPr lang="en-US" sz="2800" dirty="0" smtClean="0">
                <a:latin typeface="Aharoni" pitchFamily="2" charset="-79"/>
                <a:cs typeface="Aharoni" pitchFamily="2" charset="-79"/>
              </a:rPr>
              <a:t>Go back and try again.</a:t>
            </a:r>
            <a:endParaRPr lang="en-US" sz="2800" dirty="0">
              <a:latin typeface="Aharoni" pitchFamily="2" charset="-79"/>
              <a:cs typeface="Aharoni" pitchFamily="2" charset="-79"/>
            </a:endParaRPr>
          </a:p>
        </p:txBody>
      </p:sp>
      <p:sp>
        <p:nvSpPr>
          <p:cNvPr id="12" name="Rounded Rectangle 11">
            <a:hlinkClick r:id="rId5" action="ppaction://hlinksldjump"/>
          </p:cNvPr>
          <p:cNvSpPr/>
          <p:nvPr/>
        </p:nvSpPr>
        <p:spPr>
          <a:xfrm>
            <a:off x="4648200" y="5257800"/>
            <a:ext cx="1066800" cy="762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0" name="Rectangle 19"/>
          <p:cNvSpPr/>
          <p:nvPr/>
        </p:nvSpPr>
        <p:spPr>
          <a:xfrm>
            <a:off x="152400" y="76200"/>
            <a:ext cx="8839200" cy="1828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TextBox 3"/>
          <p:cNvSpPr txBox="1"/>
          <p:nvPr/>
        </p:nvSpPr>
        <p:spPr>
          <a:xfrm>
            <a:off x="304800" y="121146"/>
            <a:ext cx="8839200" cy="3231654"/>
          </a:xfrm>
          <a:prstGeom prst="rect">
            <a:avLst/>
          </a:prstGeom>
          <a:noFill/>
        </p:spPr>
        <p:txBody>
          <a:bodyPr wrap="square" rtlCol="0">
            <a:spAutoFit/>
          </a:bodyPr>
          <a:lstStyle/>
          <a:p>
            <a:r>
              <a:rPr lang="en-US" sz="2800" dirty="0" smtClean="0">
                <a:latin typeface="Aharoni" pitchFamily="2" charset="-79"/>
                <a:cs typeface="Aharoni" pitchFamily="2" charset="-79"/>
              </a:rPr>
              <a:t>Answer B is incorrect.</a:t>
            </a:r>
          </a:p>
          <a:p>
            <a:r>
              <a:rPr lang="en-US" sz="2800" dirty="0" smtClean="0">
                <a:latin typeface="Aharoni" pitchFamily="2" charset="-79"/>
                <a:cs typeface="Aharoni" pitchFamily="2" charset="-79"/>
              </a:rPr>
              <a:t>A living organism that makes its own food through a process called photosynthesis is called a producer.  Producers are green plants.</a:t>
            </a:r>
          </a:p>
          <a:p>
            <a:endParaRPr lang="en-US" sz="2800" dirty="0" smtClean="0">
              <a:latin typeface="Aharoni" pitchFamily="2" charset="-79"/>
              <a:cs typeface="Aharoni" pitchFamily="2" charset="-79"/>
            </a:endParaRPr>
          </a:p>
          <a:p>
            <a:r>
              <a:rPr lang="en-US" sz="2800" dirty="0" smtClean="0">
                <a:latin typeface="Aharoni" pitchFamily="2" charset="-79"/>
                <a:cs typeface="Aharoni" pitchFamily="2" charset="-79"/>
              </a:rPr>
              <a:t>Examples of producers include:</a:t>
            </a:r>
          </a:p>
          <a:p>
            <a:endParaRPr lang="en-US" dirty="0" smtClean="0"/>
          </a:p>
          <a:p>
            <a:endParaRPr lang="en-US" dirty="0"/>
          </a:p>
        </p:txBody>
      </p:sp>
      <p:sp>
        <p:nvSpPr>
          <p:cNvPr id="11" name="TextBox 10"/>
          <p:cNvSpPr txBox="1"/>
          <p:nvPr/>
        </p:nvSpPr>
        <p:spPr>
          <a:xfrm>
            <a:off x="533400" y="5257800"/>
            <a:ext cx="5638800" cy="523220"/>
          </a:xfrm>
          <a:prstGeom prst="rect">
            <a:avLst/>
          </a:prstGeom>
          <a:noFill/>
        </p:spPr>
        <p:txBody>
          <a:bodyPr wrap="square" rtlCol="0">
            <a:spAutoFit/>
          </a:bodyPr>
          <a:lstStyle/>
          <a:p>
            <a:r>
              <a:rPr lang="en-US" sz="2800" dirty="0" smtClean="0">
                <a:latin typeface="Aharoni" pitchFamily="2" charset="-79"/>
                <a:cs typeface="Aharoni" pitchFamily="2" charset="-79"/>
              </a:rPr>
              <a:t>Go back and try again.</a:t>
            </a:r>
            <a:endParaRPr lang="en-US" sz="2800" dirty="0">
              <a:latin typeface="Aharoni" pitchFamily="2" charset="-79"/>
              <a:cs typeface="Aharoni" pitchFamily="2" charset="-79"/>
            </a:endParaRPr>
          </a:p>
        </p:txBody>
      </p:sp>
      <p:sp>
        <p:nvSpPr>
          <p:cNvPr id="12" name="Rounded Rectangle 11">
            <a:hlinkClick r:id="rId2" action="ppaction://hlinksldjump"/>
          </p:cNvPr>
          <p:cNvSpPr/>
          <p:nvPr/>
        </p:nvSpPr>
        <p:spPr>
          <a:xfrm>
            <a:off x="4724400" y="5257800"/>
            <a:ext cx="1066800" cy="762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pic>
        <p:nvPicPr>
          <p:cNvPr id="13" name="Picture 4" descr="C:\Users\bdinkel\Desktop\science images\plant3.jpg"/>
          <p:cNvPicPr>
            <a:picLocks noChangeAspect="1" noChangeArrowheads="1"/>
          </p:cNvPicPr>
          <p:nvPr/>
        </p:nvPicPr>
        <p:blipFill>
          <a:blip r:embed="rId3"/>
          <a:srcRect/>
          <a:stretch>
            <a:fillRect/>
          </a:stretch>
        </p:blipFill>
        <p:spPr bwMode="auto">
          <a:xfrm>
            <a:off x="533400" y="2869659"/>
            <a:ext cx="2286000" cy="1702341"/>
          </a:xfrm>
          <a:prstGeom prst="ellipse">
            <a:avLst/>
          </a:prstGeom>
          <a:noFill/>
          <a:ln w="57150">
            <a:solidFill>
              <a:srgbClr val="002060"/>
            </a:solidFill>
          </a:ln>
        </p:spPr>
      </p:pic>
      <p:pic>
        <p:nvPicPr>
          <p:cNvPr id="14" name="Picture 5" descr="C:\Users\bdinkel\Desktop\science images\zenias.jpg"/>
          <p:cNvPicPr>
            <a:picLocks noChangeAspect="1" noChangeArrowheads="1"/>
          </p:cNvPicPr>
          <p:nvPr/>
        </p:nvPicPr>
        <p:blipFill>
          <a:blip r:embed="rId4"/>
          <a:srcRect/>
          <a:stretch>
            <a:fillRect/>
          </a:stretch>
        </p:blipFill>
        <p:spPr bwMode="auto">
          <a:xfrm>
            <a:off x="6183302" y="2918298"/>
            <a:ext cx="2351098" cy="1653702"/>
          </a:xfrm>
          <a:prstGeom prst="ellipse">
            <a:avLst/>
          </a:prstGeom>
          <a:noFill/>
          <a:ln w="57150">
            <a:solidFill>
              <a:srgbClr val="002060"/>
            </a:solidFill>
          </a:ln>
        </p:spPr>
      </p:pic>
      <p:pic>
        <p:nvPicPr>
          <p:cNvPr id="15" name="Picture 6" descr="C:\Users\bdinkel\Desktop\science images\broccoli plant.jpg"/>
          <p:cNvPicPr>
            <a:picLocks noChangeAspect="1" noChangeArrowheads="1"/>
          </p:cNvPicPr>
          <p:nvPr/>
        </p:nvPicPr>
        <p:blipFill>
          <a:blip r:embed="rId5"/>
          <a:srcRect/>
          <a:stretch>
            <a:fillRect/>
          </a:stretch>
        </p:blipFill>
        <p:spPr bwMode="auto">
          <a:xfrm>
            <a:off x="3283085" y="2895600"/>
            <a:ext cx="2431915" cy="1683918"/>
          </a:xfrm>
          <a:prstGeom prst="ellipse">
            <a:avLst/>
          </a:prstGeom>
          <a:noFill/>
          <a:ln w="57150">
            <a:solidFill>
              <a:srgbClr val="002060"/>
            </a:solidFill>
          </a:ln>
        </p:spPr>
      </p:pic>
      <p:sp>
        <p:nvSpPr>
          <p:cNvPr id="17" name="TextBox 16"/>
          <p:cNvSpPr txBox="1"/>
          <p:nvPr/>
        </p:nvSpPr>
        <p:spPr>
          <a:xfrm>
            <a:off x="3048000" y="4648200"/>
            <a:ext cx="2971800" cy="461665"/>
          </a:xfrm>
          <a:prstGeom prst="rect">
            <a:avLst/>
          </a:prstGeom>
          <a:noFill/>
        </p:spPr>
        <p:txBody>
          <a:bodyPr wrap="square" rtlCol="0">
            <a:spAutoFit/>
          </a:bodyPr>
          <a:lstStyle/>
          <a:p>
            <a:pPr algn="ctr"/>
            <a:r>
              <a:rPr lang="en-US" sz="2400" dirty="0" smtClean="0"/>
              <a:t>broccoli plant</a:t>
            </a:r>
            <a:endParaRPr lang="en-US" sz="2400" dirty="0"/>
          </a:p>
        </p:txBody>
      </p:sp>
      <p:sp>
        <p:nvSpPr>
          <p:cNvPr id="18" name="TextBox 17"/>
          <p:cNvSpPr txBox="1"/>
          <p:nvPr/>
        </p:nvSpPr>
        <p:spPr>
          <a:xfrm>
            <a:off x="1219200" y="4643735"/>
            <a:ext cx="1066800" cy="461665"/>
          </a:xfrm>
          <a:prstGeom prst="rect">
            <a:avLst/>
          </a:prstGeom>
          <a:noFill/>
        </p:spPr>
        <p:txBody>
          <a:bodyPr wrap="square" rtlCol="0">
            <a:spAutoFit/>
          </a:bodyPr>
          <a:lstStyle/>
          <a:p>
            <a:r>
              <a:rPr lang="en-US" sz="2400" dirty="0" smtClean="0"/>
              <a:t>fern</a:t>
            </a:r>
            <a:endParaRPr lang="en-US" sz="2400" dirty="0"/>
          </a:p>
        </p:txBody>
      </p:sp>
      <p:sp>
        <p:nvSpPr>
          <p:cNvPr id="19" name="TextBox 18"/>
          <p:cNvSpPr txBox="1"/>
          <p:nvPr/>
        </p:nvSpPr>
        <p:spPr>
          <a:xfrm>
            <a:off x="6939030" y="4648200"/>
            <a:ext cx="833370" cy="461665"/>
          </a:xfrm>
          <a:prstGeom prst="rect">
            <a:avLst/>
          </a:prstGeom>
          <a:noFill/>
        </p:spPr>
        <p:txBody>
          <a:bodyPr wrap="none" rtlCol="0">
            <a:spAutoFit/>
          </a:bodyPr>
          <a:lstStyle/>
          <a:p>
            <a:r>
              <a:rPr lang="en-US" sz="2400" dirty="0" err="1" smtClean="0"/>
              <a:t>zenia</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4" name="Rectangle 23"/>
          <p:cNvSpPr/>
          <p:nvPr/>
        </p:nvSpPr>
        <p:spPr>
          <a:xfrm>
            <a:off x="76200" y="76200"/>
            <a:ext cx="8915400" cy="1752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76200"/>
            <a:ext cx="8839200" cy="3231654"/>
          </a:xfrm>
          <a:prstGeom prst="rect">
            <a:avLst/>
          </a:prstGeom>
          <a:noFill/>
        </p:spPr>
        <p:txBody>
          <a:bodyPr wrap="square" rtlCol="0">
            <a:spAutoFit/>
          </a:bodyPr>
          <a:lstStyle/>
          <a:p>
            <a:r>
              <a:rPr lang="en-US" sz="2800" dirty="0" smtClean="0">
                <a:latin typeface="Aharoni" pitchFamily="2" charset="-79"/>
                <a:cs typeface="Aharoni" pitchFamily="2" charset="-79"/>
              </a:rPr>
              <a:t>Answer C is correct.</a:t>
            </a:r>
          </a:p>
          <a:p>
            <a:r>
              <a:rPr lang="en-US" sz="2800" dirty="0" smtClean="0">
                <a:latin typeface="Aharoni" pitchFamily="2" charset="-79"/>
                <a:cs typeface="Aharoni" pitchFamily="2" charset="-79"/>
              </a:rPr>
              <a:t>A living organism that gets energy from the wastes of other organisms or by breaking down the dead cells of organisms is called a decomposer.</a:t>
            </a:r>
          </a:p>
          <a:p>
            <a:endParaRPr lang="en-US" sz="2800" dirty="0" smtClean="0">
              <a:latin typeface="Aharoni" pitchFamily="2" charset="-79"/>
              <a:cs typeface="Aharoni" pitchFamily="2" charset="-79"/>
            </a:endParaRPr>
          </a:p>
          <a:p>
            <a:r>
              <a:rPr lang="en-US" sz="2800" dirty="0" smtClean="0">
                <a:latin typeface="Aharoni" pitchFamily="2" charset="-79"/>
                <a:cs typeface="Aharoni" pitchFamily="2" charset="-79"/>
              </a:rPr>
              <a:t>Examples of decomposers include:</a:t>
            </a:r>
          </a:p>
          <a:p>
            <a:endParaRPr lang="en-US" dirty="0" smtClean="0"/>
          </a:p>
          <a:p>
            <a:endParaRPr lang="en-US" dirty="0"/>
          </a:p>
        </p:txBody>
      </p:sp>
      <p:sp>
        <p:nvSpPr>
          <p:cNvPr id="11" name="TextBox 10"/>
          <p:cNvSpPr txBox="1"/>
          <p:nvPr/>
        </p:nvSpPr>
        <p:spPr>
          <a:xfrm>
            <a:off x="533400" y="5257800"/>
            <a:ext cx="5638800" cy="954107"/>
          </a:xfrm>
          <a:prstGeom prst="rect">
            <a:avLst/>
          </a:prstGeom>
          <a:noFill/>
        </p:spPr>
        <p:txBody>
          <a:bodyPr wrap="square" rtlCol="0">
            <a:spAutoFit/>
          </a:bodyPr>
          <a:lstStyle/>
          <a:p>
            <a:r>
              <a:rPr lang="en-US" sz="2800" dirty="0" smtClean="0">
                <a:latin typeface="Aharoni" pitchFamily="2" charset="-79"/>
                <a:cs typeface="Aharoni" pitchFamily="2" charset="-79"/>
              </a:rPr>
              <a:t>You’re ready to go on to the next question.</a:t>
            </a:r>
            <a:endParaRPr lang="en-US" sz="2800" dirty="0">
              <a:latin typeface="Aharoni" pitchFamily="2" charset="-79"/>
              <a:cs typeface="Aharoni" pitchFamily="2" charset="-79"/>
            </a:endParaRPr>
          </a:p>
        </p:txBody>
      </p:sp>
      <p:sp>
        <p:nvSpPr>
          <p:cNvPr id="12" name="Rounded Rectangle 11">
            <a:hlinkClick r:id="rId2" action="ppaction://hlinksldjump"/>
          </p:cNvPr>
          <p:cNvSpPr/>
          <p:nvPr/>
        </p:nvSpPr>
        <p:spPr>
          <a:xfrm>
            <a:off x="5715000" y="5334000"/>
            <a:ext cx="1066800" cy="762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pic>
        <p:nvPicPr>
          <p:cNvPr id="18" name="Picture 2" descr="C:\Users\bdinkel\Desktop\science images\fungi.jpg"/>
          <p:cNvPicPr>
            <a:picLocks noChangeAspect="1" noChangeArrowheads="1"/>
          </p:cNvPicPr>
          <p:nvPr/>
        </p:nvPicPr>
        <p:blipFill>
          <a:blip r:embed="rId3"/>
          <a:srcRect/>
          <a:stretch>
            <a:fillRect/>
          </a:stretch>
        </p:blipFill>
        <p:spPr bwMode="auto">
          <a:xfrm rot="5400000">
            <a:off x="1311333" y="2422467"/>
            <a:ext cx="1492134" cy="2286000"/>
          </a:xfrm>
          <a:prstGeom prst="rect">
            <a:avLst/>
          </a:prstGeom>
          <a:noFill/>
        </p:spPr>
      </p:pic>
      <p:pic>
        <p:nvPicPr>
          <p:cNvPr id="19" name="Picture 3" descr="C:\Users\bdinkel\Desktop\science images\bacteria.jpg"/>
          <p:cNvPicPr>
            <a:picLocks noChangeAspect="1" noChangeArrowheads="1"/>
          </p:cNvPicPr>
          <p:nvPr/>
        </p:nvPicPr>
        <p:blipFill>
          <a:blip r:embed="rId4"/>
          <a:srcRect/>
          <a:stretch>
            <a:fillRect/>
          </a:stretch>
        </p:blipFill>
        <p:spPr bwMode="auto">
          <a:xfrm>
            <a:off x="6553200" y="2819400"/>
            <a:ext cx="1637393" cy="1531755"/>
          </a:xfrm>
          <a:prstGeom prst="rect">
            <a:avLst/>
          </a:prstGeom>
          <a:noFill/>
        </p:spPr>
      </p:pic>
      <p:pic>
        <p:nvPicPr>
          <p:cNvPr id="20" name="Picture 5" descr="C:\Users\bdinkel\Desktop\science images\earthworm.jpg"/>
          <p:cNvPicPr>
            <a:picLocks noChangeAspect="1" noChangeArrowheads="1"/>
          </p:cNvPicPr>
          <p:nvPr/>
        </p:nvPicPr>
        <p:blipFill>
          <a:blip r:embed="rId5"/>
          <a:srcRect/>
          <a:stretch>
            <a:fillRect/>
          </a:stretch>
        </p:blipFill>
        <p:spPr bwMode="auto">
          <a:xfrm>
            <a:off x="3810000" y="2819400"/>
            <a:ext cx="2061902" cy="1519297"/>
          </a:xfrm>
          <a:prstGeom prst="rect">
            <a:avLst/>
          </a:prstGeom>
          <a:noFill/>
        </p:spPr>
      </p:pic>
      <p:sp>
        <p:nvSpPr>
          <p:cNvPr id="21" name="TextBox 20"/>
          <p:cNvSpPr txBox="1"/>
          <p:nvPr/>
        </p:nvSpPr>
        <p:spPr>
          <a:xfrm>
            <a:off x="685800" y="4267200"/>
            <a:ext cx="2667000" cy="523220"/>
          </a:xfrm>
          <a:prstGeom prst="rect">
            <a:avLst/>
          </a:prstGeom>
          <a:noFill/>
        </p:spPr>
        <p:txBody>
          <a:bodyPr wrap="square" rtlCol="0">
            <a:spAutoFit/>
          </a:bodyPr>
          <a:lstStyle/>
          <a:p>
            <a:pPr algn="ctr"/>
            <a:r>
              <a:rPr lang="en-US" sz="2800" dirty="0" smtClean="0"/>
              <a:t>fungi</a:t>
            </a:r>
            <a:endParaRPr lang="en-US" sz="2800" dirty="0"/>
          </a:p>
        </p:txBody>
      </p:sp>
      <p:sp>
        <p:nvSpPr>
          <p:cNvPr id="22" name="TextBox 21"/>
          <p:cNvSpPr txBox="1"/>
          <p:nvPr/>
        </p:nvSpPr>
        <p:spPr>
          <a:xfrm>
            <a:off x="3886200" y="4267200"/>
            <a:ext cx="2133600" cy="523220"/>
          </a:xfrm>
          <a:prstGeom prst="rect">
            <a:avLst/>
          </a:prstGeom>
          <a:noFill/>
        </p:spPr>
        <p:txBody>
          <a:bodyPr wrap="square" rtlCol="0">
            <a:spAutoFit/>
          </a:bodyPr>
          <a:lstStyle/>
          <a:p>
            <a:r>
              <a:rPr lang="en-US" sz="2800" dirty="0" smtClean="0"/>
              <a:t>earthworm</a:t>
            </a:r>
            <a:endParaRPr lang="en-US" sz="2800" dirty="0"/>
          </a:p>
        </p:txBody>
      </p:sp>
      <p:sp>
        <p:nvSpPr>
          <p:cNvPr id="23" name="TextBox 22"/>
          <p:cNvSpPr txBox="1"/>
          <p:nvPr/>
        </p:nvSpPr>
        <p:spPr>
          <a:xfrm>
            <a:off x="6705600" y="4267200"/>
            <a:ext cx="1828800" cy="523220"/>
          </a:xfrm>
          <a:prstGeom prst="rect">
            <a:avLst/>
          </a:prstGeom>
          <a:noFill/>
        </p:spPr>
        <p:txBody>
          <a:bodyPr wrap="square" rtlCol="0">
            <a:spAutoFit/>
          </a:bodyPr>
          <a:lstStyle/>
          <a:p>
            <a:r>
              <a:rPr lang="en-US" sz="2800" dirty="0" smtClean="0"/>
              <a:t>bacteria</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6" name="Rectangle 15"/>
          <p:cNvSpPr/>
          <p:nvPr/>
        </p:nvSpPr>
        <p:spPr>
          <a:xfrm>
            <a:off x="228600" y="1828800"/>
            <a:ext cx="6934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152400"/>
            <a:ext cx="8229600" cy="707886"/>
          </a:xfrm>
          <a:prstGeom prst="rect">
            <a:avLst/>
          </a:prstGeom>
          <a:noFill/>
        </p:spPr>
        <p:txBody>
          <a:bodyPr wrap="square" rtlCol="0">
            <a:spAutoFit/>
          </a:bodyPr>
          <a:lstStyle/>
          <a:p>
            <a:pPr algn="ctr"/>
            <a:r>
              <a:rPr lang="en-US" sz="4000" dirty="0" smtClean="0">
                <a:solidFill>
                  <a:schemeClr val="bg1"/>
                </a:solidFill>
              </a:rPr>
              <a:t>Herbivore, Carnivore, or Omnivore?</a:t>
            </a:r>
            <a:endParaRPr lang="en-US" sz="4000" dirty="0">
              <a:solidFill>
                <a:schemeClr val="bg1"/>
              </a:solidFill>
            </a:endParaRPr>
          </a:p>
        </p:txBody>
      </p:sp>
      <p:pic>
        <p:nvPicPr>
          <p:cNvPr id="1026" name="Picture 2" descr="C:\Users\bdinkel\Desktop\science images\hawk.jpg"/>
          <p:cNvPicPr>
            <a:picLocks noChangeAspect="1" noChangeArrowheads="1"/>
          </p:cNvPicPr>
          <p:nvPr/>
        </p:nvPicPr>
        <p:blipFill>
          <a:blip r:embed="rId2" cstate="print"/>
          <a:srcRect/>
          <a:stretch>
            <a:fillRect/>
          </a:stretch>
        </p:blipFill>
        <p:spPr bwMode="auto">
          <a:xfrm>
            <a:off x="584200" y="2819400"/>
            <a:ext cx="2235200" cy="1524000"/>
          </a:xfrm>
          <a:prstGeom prst="rect">
            <a:avLst/>
          </a:prstGeom>
          <a:noFill/>
          <a:ln w="76200">
            <a:solidFill>
              <a:schemeClr val="bg1"/>
            </a:solidFill>
          </a:ln>
        </p:spPr>
      </p:pic>
      <p:pic>
        <p:nvPicPr>
          <p:cNvPr id="1027" name="Picture 3" descr="C:\Users\bdinkel\Desktop\science images\Prairie Dog.jpg"/>
          <p:cNvPicPr>
            <a:picLocks noChangeAspect="1" noChangeArrowheads="1"/>
          </p:cNvPicPr>
          <p:nvPr/>
        </p:nvPicPr>
        <p:blipFill>
          <a:blip r:embed="rId3"/>
          <a:srcRect/>
          <a:stretch>
            <a:fillRect/>
          </a:stretch>
        </p:blipFill>
        <p:spPr bwMode="auto">
          <a:xfrm>
            <a:off x="6792367" y="2514600"/>
            <a:ext cx="1570721" cy="1793240"/>
          </a:xfrm>
          <a:prstGeom prst="rect">
            <a:avLst/>
          </a:prstGeom>
          <a:noFill/>
          <a:ln w="76200">
            <a:solidFill>
              <a:schemeClr val="bg1"/>
            </a:solidFill>
          </a:ln>
        </p:spPr>
      </p:pic>
      <p:pic>
        <p:nvPicPr>
          <p:cNvPr id="1028" name="Picture 4" descr="C:\Users\bdinkel\Desktop\science images\fox.jpg"/>
          <p:cNvPicPr>
            <a:picLocks noChangeAspect="1" noChangeArrowheads="1"/>
          </p:cNvPicPr>
          <p:nvPr/>
        </p:nvPicPr>
        <p:blipFill>
          <a:blip r:embed="rId4"/>
          <a:srcRect/>
          <a:stretch>
            <a:fillRect/>
          </a:stretch>
        </p:blipFill>
        <p:spPr bwMode="auto">
          <a:xfrm>
            <a:off x="3462867" y="2819401"/>
            <a:ext cx="2328333" cy="1524000"/>
          </a:xfrm>
          <a:prstGeom prst="rect">
            <a:avLst/>
          </a:prstGeom>
          <a:noFill/>
          <a:ln w="76200">
            <a:solidFill>
              <a:schemeClr val="bg1"/>
            </a:solidFill>
          </a:ln>
        </p:spPr>
      </p:pic>
      <p:sp>
        <p:nvSpPr>
          <p:cNvPr id="8" name="TextBox 7"/>
          <p:cNvSpPr txBox="1"/>
          <p:nvPr/>
        </p:nvSpPr>
        <p:spPr>
          <a:xfrm>
            <a:off x="228600" y="1828800"/>
            <a:ext cx="7162800" cy="584775"/>
          </a:xfrm>
          <a:prstGeom prst="rect">
            <a:avLst/>
          </a:prstGeom>
          <a:noFill/>
        </p:spPr>
        <p:txBody>
          <a:bodyPr wrap="square" rtlCol="0">
            <a:spAutoFit/>
          </a:bodyPr>
          <a:lstStyle/>
          <a:p>
            <a:r>
              <a:rPr lang="en-US" sz="3200" dirty="0" smtClean="0"/>
              <a:t>Which of these animals is an herbivore?</a:t>
            </a:r>
            <a:endParaRPr lang="en-US" sz="3200" dirty="0"/>
          </a:p>
        </p:txBody>
      </p:sp>
      <p:sp>
        <p:nvSpPr>
          <p:cNvPr id="9" name="Rounded Rectangle 8">
            <a:hlinkClick r:id="rId5" action="ppaction://hlinksldjump"/>
          </p:cNvPr>
          <p:cNvSpPr/>
          <p:nvPr/>
        </p:nvSpPr>
        <p:spPr>
          <a:xfrm>
            <a:off x="1143000" y="4876800"/>
            <a:ext cx="990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sp>
        <p:nvSpPr>
          <p:cNvPr id="10" name="Rounded Rectangle 9">
            <a:hlinkClick r:id="rId6" action="ppaction://hlinksldjump"/>
          </p:cNvPr>
          <p:cNvSpPr/>
          <p:nvPr/>
        </p:nvSpPr>
        <p:spPr>
          <a:xfrm>
            <a:off x="7010400" y="4876800"/>
            <a:ext cx="990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sp>
        <p:nvSpPr>
          <p:cNvPr id="11" name="Rounded Rectangle 10">
            <a:hlinkClick r:id="rId7" action="ppaction://hlinksldjump"/>
          </p:cNvPr>
          <p:cNvSpPr/>
          <p:nvPr/>
        </p:nvSpPr>
        <p:spPr>
          <a:xfrm>
            <a:off x="4038600" y="4876800"/>
            <a:ext cx="990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sp>
        <p:nvSpPr>
          <p:cNvPr id="12" name="TextBox 11"/>
          <p:cNvSpPr txBox="1"/>
          <p:nvPr/>
        </p:nvSpPr>
        <p:spPr>
          <a:xfrm>
            <a:off x="1143000" y="4419600"/>
            <a:ext cx="1219200" cy="523220"/>
          </a:xfrm>
          <a:prstGeom prst="rect">
            <a:avLst/>
          </a:prstGeom>
          <a:noFill/>
        </p:spPr>
        <p:txBody>
          <a:bodyPr wrap="square" rtlCol="0">
            <a:spAutoFit/>
          </a:bodyPr>
          <a:lstStyle/>
          <a:p>
            <a:r>
              <a:rPr lang="en-US" sz="2800" dirty="0" smtClean="0"/>
              <a:t>hawk</a:t>
            </a:r>
            <a:endParaRPr lang="en-US" sz="2800" dirty="0"/>
          </a:p>
        </p:txBody>
      </p:sp>
      <p:sp>
        <p:nvSpPr>
          <p:cNvPr id="14" name="TextBox 13"/>
          <p:cNvSpPr txBox="1"/>
          <p:nvPr/>
        </p:nvSpPr>
        <p:spPr>
          <a:xfrm>
            <a:off x="3733800" y="4343400"/>
            <a:ext cx="1600200" cy="523220"/>
          </a:xfrm>
          <a:prstGeom prst="rect">
            <a:avLst/>
          </a:prstGeom>
          <a:noFill/>
        </p:spPr>
        <p:txBody>
          <a:bodyPr wrap="square" rtlCol="0">
            <a:spAutoFit/>
          </a:bodyPr>
          <a:lstStyle/>
          <a:p>
            <a:pPr algn="ctr"/>
            <a:r>
              <a:rPr lang="en-US" sz="2800" dirty="0" smtClean="0"/>
              <a:t>red fox</a:t>
            </a:r>
            <a:endParaRPr lang="en-US" sz="2800" dirty="0"/>
          </a:p>
        </p:txBody>
      </p:sp>
      <p:sp>
        <p:nvSpPr>
          <p:cNvPr id="15" name="TextBox 14"/>
          <p:cNvSpPr txBox="1"/>
          <p:nvPr/>
        </p:nvSpPr>
        <p:spPr>
          <a:xfrm>
            <a:off x="6705600" y="4419600"/>
            <a:ext cx="2209800" cy="523220"/>
          </a:xfrm>
          <a:prstGeom prst="rect">
            <a:avLst/>
          </a:prstGeom>
          <a:noFill/>
        </p:spPr>
        <p:txBody>
          <a:bodyPr wrap="square" rtlCol="0">
            <a:spAutoFit/>
          </a:bodyPr>
          <a:lstStyle/>
          <a:p>
            <a:r>
              <a:rPr lang="en-US" sz="2800" dirty="0" smtClean="0"/>
              <a:t>prairie dog</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3" name="Rectangle 12"/>
          <p:cNvSpPr/>
          <p:nvPr/>
        </p:nvSpPr>
        <p:spPr>
          <a:xfrm>
            <a:off x="228600" y="1828800"/>
            <a:ext cx="5791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152400"/>
            <a:ext cx="8229600" cy="707886"/>
          </a:xfrm>
          <a:prstGeom prst="rect">
            <a:avLst/>
          </a:prstGeom>
          <a:noFill/>
        </p:spPr>
        <p:txBody>
          <a:bodyPr wrap="square" rtlCol="0">
            <a:spAutoFit/>
          </a:bodyPr>
          <a:lstStyle/>
          <a:p>
            <a:pPr algn="ctr"/>
            <a:r>
              <a:rPr lang="en-US" sz="4000" dirty="0" smtClean="0">
                <a:solidFill>
                  <a:schemeClr val="bg1"/>
                </a:solidFill>
              </a:rPr>
              <a:t>Herbivore, Carnivore, or Omnivore?</a:t>
            </a:r>
            <a:endParaRPr lang="en-US" sz="4000" dirty="0">
              <a:solidFill>
                <a:schemeClr val="bg1"/>
              </a:solidFill>
            </a:endParaRPr>
          </a:p>
        </p:txBody>
      </p:sp>
      <p:sp>
        <p:nvSpPr>
          <p:cNvPr id="8" name="TextBox 7"/>
          <p:cNvSpPr txBox="1"/>
          <p:nvPr/>
        </p:nvSpPr>
        <p:spPr>
          <a:xfrm>
            <a:off x="228600" y="1752600"/>
            <a:ext cx="7162800" cy="584775"/>
          </a:xfrm>
          <a:prstGeom prst="rect">
            <a:avLst/>
          </a:prstGeom>
          <a:noFill/>
        </p:spPr>
        <p:txBody>
          <a:bodyPr wrap="square" rtlCol="0">
            <a:spAutoFit/>
          </a:bodyPr>
          <a:lstStyle/>
          <a:p>
            <a:r>
              <a:rPr lang="en-US" sz="3200" dirty="0" smtClean="0"/>
              <a:t>Sorry! A hawk is not an herbivore. </a:t>
            </a:r>
          </a:p>
        </p:txBody>
      </p:sp>
      <p:sp>
        <p:nvSpPr>
          <p:cNvPr id="12" name="TextBox 11"/>
          <p:cNvSpPr txBox="1"/>
          <p:nvPr/>
        </p:nvSpPr>
        <p:spPr>
          <a:xfrm>
            <a:off x="3657600" y="2514600"/>
            <a:ext cx="4800600" cy="2862322"/>
          </a:xfrm>
          <a:prstGeom prst="rect">
            <a:avLst/>
          </a:prstGeom>
          <a:noFill/>
        </p:spPr>
        <p:txBody>
          <a:bodyPr wrap="square" rtlCol="0">
            <a:spAutoFit/>
          </a:bodyPr>
          <a:lstStyle/>
          <a:p>
            <a:r>
              <a:rPr lang="en-US" sz="3600" dirty="0" smtClean="0"/>
              <a:t>A hawk’s diet consists of rabbits, snakes, lizards and other small rodents.  Because it eats meat only, it is a carnivore.</a:t>
            </a:r>
            <a:endParaRPr lang="en-US" sz="3600" dirty="0"/>
          </a:p>
        </p:txBody>
      </p:sp>
      <p:sp>
        <p:nvSpPr>
          <p:cNvPr id="16" name="Rounded Rectangle 15">
            <a:hlinkClick r:id="rId2" action="ppaction://hlinksldjump"/>
          </p:cNvPr>
          <p:cNvSpPr/>
          <p:nvPr/>
        </p:nvSpPr>
        <p:spPr>
          <a:xfrm>
            <a:off x="838200" y="5715000"/>
            <a:ext cx="9906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sp>
        <p:nvSpPr>
          <p:cNvPr id="18" name="TextBox 17"/>
          <p:cNvSpPr txBox="1"/>
          <p:nvPr/>
        </p:nvSpPr>
        <p:spPr>
          <a:xfrm>
            <a:off x="1905000" y="6019800"/>
            <a:ext cx="3899594" cy="584775"/>
          </a:xfrm>
          <a:prstGeom prst="rect">
            <a:avLst/>
          </a:prstGeom>
          <a:noFill/>
        </p:spPr>
        <p:txBody>
          <a:bodyPr wrap="none" rtlCol="0">
            <a:spAutoFit/>
          </a:bodyPr>
          <a:lstStyle/>
          <a:p>
            <a:r>
              <a:rPr lang="en-US" sz="3200" dirty="0" smtClean="0"/>
              <a:t>Go back and try again.</a:t>
            </a:r>
            <a:endParaRPr lang="en-US" sz="3200" dirty="0"/>
          </a:p>
        </p:txBody>
      </p:sp>
      <p:pic>
        <p:nvPicPr>
          <p:cNvPr id="19" name="Picture 2" descr="C:\Users\bdinkel\Desktop\science images\hawk.jpg"/>
          <p:cNvPicPr>
            <a:picLocks noChangeAspect="1" noChangeArrowheads="1"/>
          </p:cNvPicPr>
          <p:nvPr/>
        </p:nvPicPr>
        <p:blipFill>
          <a:blip r:embed="rId3"/>
          <a:srcRect/>
          <a:stretch>
            <a:fillRect/>
          </a:stretch>
        </p:blipFill>
        <p:spPr bwMode="auto">
          <a:xfrm>
            <a:off x="228600" y="2819400"/>
            <a:ext cx="3352800" cy="2286000"/>
          </a:xfrm>
          <a:prstGeom prst="rect">
            <a:avLst/>
          </a:prstGeom>
          <a:noFill/>
          <a:ln w="76200">
            <a:solidFill>
              <a:schemeClr val="bg1"/>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3" name="Rectangle 12"/>
          <p:cNvSpPr/>
          <p:nvPr/>
        </p:nvSpPr>
        <p:spPr>
          <a:xfrm>
            <a:off x="228600" y="1676400"/>
            <a:ext cx="80772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152400"/>
            <a:ext cx="8229600" cy="707886"/>
          </a:xfrm>
          <a:prstGeom prst="rect">
            <a:avLst/>
          </a:prstGeom>
          <a:noFill/>
        </p:spPr>
        <p:txBody>
          <a:bodyPr wrap="square" rtlCol="0">
            <a:spAutoFit/>
          </a:bodyPr>
          <a:lstStyle/>
          <a:p>
            <a:pPr algn="ctr"/>
            <a:r>
              <a:rPr lang="en-US" sz="4000" dirty="0" smtClean="0">
                <a:solidFill>
                  <a:schemeClr val="bg1"/>
                </a:solidFill>
              </a:rPr>
              <a:t>Herbivore, Carnivore, or Omnivore?</a:t>
            </a:r>
            <a:endParaRPr lang="en-US" sz="4000" dirty="0">
              <a:solidFill>
                <a:schemeClr val="bg1"/>
              </a:solidFill>
            </a:endParaRPr>
          </a:p>
        </p:txBody>
      </p:sp>
      <p:sp>
        <p:nvSpPr>
          <p:cNvPr id="8" name="TextBox 7"/>
          <p:cNvSpPr txBox="1"/>
          <p:nvPr/>
        </p:nvSpPr>
        <p:spPr>
          <a:xfrm>
            <a:off x="304800" y="1752600"/>
            <a:ext cx="8305800" cy="584775"/>
          </a:xfrm>
          <a:prstGeom prst="rect">
            <a:avLst/>
          </a:prstGeom>
          <a:noFill/>
        </p:spPr>
        <p:txBody>
          <a:bodyPr wrap="square" rtlCol="0">
            <a:spAutoFit/>
          </a:bodyPr>
          <a:lstStyle/>
          <a:p>
            <a:r>
              <a:rPr lang="en-US" sz="3200" dirty="0" smtClean="0"/>
              <a:t>Congratulations! A prairie dog is an herbivore. </a:t>
            </a:r>
          </a:p>
        </p:txBody>
      </p:sp>
      <p:sp>
        <p:nvSpPr>
          <p:cNvPr id="12" name="TextBox 11"/>
          <p:cNvSpPr txBox="1"/>
          <p:nvPr/>
        </p:nvSpPr>
        <p:spPr>
          <a:xfrm>
            <a:off x="3657600" y="2514600"/>
            <a:ext cx="4800600" cy="3416320"/>
          </a:xfrm>
          <a:prstGeom prst="rect">
            <a:avLst/>
          </a:prstGeom>
          <a:noFill/>
        </p:spPr>
        <p:txBody>
          <a:bodyPr wrap="square" rtlCol="0">
            <a:spAutoFit/>
          </a:bodyPr>
          <a:lstStyle/>
          <a:p>
            <a:r>
              <a:rPr lang="en-US" sz="3600" dirty="0" smtClean="0"/>
              <a:t>A prairie dog’s diet consists of grasses, roots, weeds, and blossoms.  Because they eat plants, prairie dogs are herbivores.</a:t>
            </a:r>
          </a:p>
        </p:txBody>
      </p:sp>
      <p:sp>
        <p:nvSpPr>
          <p:cNvPr id="16" name="Rounded Rectangle 15">
            <a:hlinkClick r:id="rId2" action="ppaction://hlinksldjump"/>
          </p:cNvPr>
          <p:cNvSpPr/>
          <p:nvPr/>
        </p:nvSpPr>
        <p:spPr>
          <a:xfrm>
            <a:off x="914400" y="5791200"/>
            <a:ext cx="9906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sp>
        <p:nvSpPr>
          <p:cNvPr id="18" name="TextBox 17"/>
          <p:cNvSpPr txBox="1"/>
          <p:nvPr/>
        </p:nvSpPr>
        <p:spPr>
          <a:xfrm>
            <a:off x="1905000" y="6019800"/>
            <a:ext cx="5952527" cy="584775"/>
          </a:xfrm>
          <a:prstGeom prst="rect">
            <a:avLst/>
          </a:prstGeom>
          <a:noFill/>
        </p:spPr>
        <p:txBody>
          <a:bodyPr wrap="none" rtlCol="0">
            <a:spAutoFit/>
          </a:bodyPr>
          <a:lstStyle/>
          <a:p>
            <a:r>
              <a:rPr lang="en-US" sz="3200" dirty="0" smtClean="0"/>
              <a:t>You’re ready for the next question.</a:t>
            </a:r>
            <a:endParaRPr lang="en-US" sz="3200" dirty="0"/>
          </a:p>
        </p:txBody>
      </p:sp>
      <p:pic>
        <p:nvPicPr>
          <p:cNvPr id="10" name="Picture 3" descr="C:\Users\bdinkel\Desktop\science images\Prairie Dog.jpg"/>
          <p:cNvPicPr>
            <a:picLocks noChangeAspect="1" noChangeArrowheads="1"/>
          </p:cNvPicPr>
          <p:nvPr/>
        </p:nvPicPr>
        <p:blipFill>
          <a:blip r:embed="rId3"/>
          <a:srcRect/>
          <a:stretch>
            <a:fillRect/>
          </a:stretch>
        </p:blipFill>
        <p:spPr bwMode="auto">
          <a:xfrm>
            <a:off x="1066800" y="2765425"/>
            <a:ext cx="2316591" cy="2644775"/>
          </a:xfrm>
          <a:prstGeom prst="rect">
            <a:avLst/>
          </a:prstGeom>
          <a:noFill/>
          <a:ln w="76200">
            <a:solidFill>
              <a:schemeClr val="bg1"/>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3" name="Rectangle 12"/>
          <p:cNvSpPr/>
          <p:nvPr/>
        </p:nvSpPr>
        <p:spPr>
          <a:xfrm>
            <a:off x="228600" y="1828800"/>
            <a:ext cx="61722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152400"/>
            <a:ext cx="8229600" cy="707886"/>
          </a:xfrm>
          <a:prstGeom prst="rect">
            <a:avLst/>
          </a:prstGeom>
          <a:noFill/>
        </p:spPr>
        <p:txBody>
          <a:bodyPr wrap="square" rtlCol="0">
            <a:spAutoFit/>
          </a:bodyPr>
          <a:lstStyle/>
          <a:p>
            <a:pPr algn="ctr"/>
            <a:r>
              <a:rPr lang="en-US" sz="4000" dirty="0" smtClean="0">
                <a:solidFill>
                  <a:schemeClr val="bg1"/>
                </a:solidFill>
              </a:rPr>
              <a:t>Herbivore, Carnivore, or Omnivore?</a:t>
            </a:r>
            <a:endParaRPr lang="en-US" sz="4000" dirty="0">
              <a:solidFill>
                <a:schemeClr val="bg1"/>
              </a:solidFill>
            </a:endParaRPr>
          </a:p>
        </p:txBody>
      </p:sp>
      <p:sp>
        <p:nvSpPr>
          <p:cNvPr id="8" name="TextBox 7"/>
          <p:cNvSpPr txBox="1"/>
          <p:nvPr/>
        </p:nvSpPr>
        <p:spPr>
          <a:xfrm>
            <a:off x="304800" y="1828800"/>
            <a:ext cx="7162800" cy="584775"/>
          </a:xfrm>
          <a:prstGeom prst="rect">
            <a:avLst/>
          </a:prstGeom>
          <a:noFill/>
        </p:spPr>
        <p:txBody>
          <a:bodyPr wrap="square" rtlCol="0">
            <a:spAutoFit/>
          </a:bodyPr>
          <a:lstStyle/>
          <a:p>
            <a:r>
              <a:rPr lang="en-US" sz="3200" dirty="0" smtClean="0"/>
              <a:t>Sorry! A red fox is not an herbivore. </a:t>
            </a:r>
          </a:p>
        </p:txBody>
      </p:sp>
      <p:sp>
        <p:nvSpPr>
          <p:cNvPr id="12" name="TextBox 11"/>
          <p:cNvSpPr txBox="1"/>
          <p:nvPr/>
        </p:nvSpPr>
        <p:spPr>
          <a:xfrm>
            <a:off x="3657600" y="2514600"/>
            <a:ext cx="4800600" cy="3416320"/>
          </a:xfrm>
          <a:prstGeom prst="rect">
            <a:avLst/>
          </a:prstGeom>
          <a:noFill/>
        </p:spPr>
        <p:txBody>
          <a:bodyPr wrap="square" rtlCol="0">
            <a:spAutoFit/>
          </a:bodyPr>
          <a:lstStyle/>
          <a:p>
            <a:r>
              <a:rPr lang="en-US" sz="3600" dirty="0" smtClean="0"/>
              <a:t>A red fox’s diet consists of crickets, grass, berries, squirrels, and mice. Because it eats both plants and animals, it is an omnivore.</a:t>
            </a:r>
          </a:p>
        </p:txBody>
      </p:sp>
      <p:sp>
        <p:nvSpPr>
          <p:cNvPr id="16" name="Rounded Rectangle 15">
            <a:hlinkClick r:id="rId2" action="ppaction://hlinksldjump"/>
          </p:cNvPr>
          <p:cNvSpPr/>
          <p:nvPr/>
        </p:nvSpPr>
        <p:spPr>
          <a:xfrm>
            <a:off x="838200" y="5715000"/>
            <a:ext cx="9906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sp>
        <p:nvSpPr>
          <p:cNvPr id="18" name="TextBox 17"/>
          <p:cNvSpPr txBox="1"/>
          <p:nvPr/>
        </p:nvSpPr>
        <p:spPr>
          <a:xfrm>
            <a:off x="1905000" y="6019800"/>
            <a:ext cx="3899594" cy="584775"/>
          </a:xfrm>
          <a:prstGeom prst="rect">
            <a:avLst/>
          </a:prstGeom>
          <a:noFill/>
        </p:spPr>
        <p:txBody>
          <a:bodyPr wrap="none" rtlCol="0">
            <a:spAutoFit/>
          </a:bodyPr>
          <a:lstStyle/>
          <a:p>
            <a:r>
              <a:rPr lang="en-US" sz="3200" dirty="0" smtClean="0"/>
              <a:t>Go back and try again.</a:t>
            </a:r>
            <a:endParaRPr lang="en-US" sz="3200" dirty="0"/>
          </a:p>
        </p:txBody>
      </p:sp>
      <p:pic>
        <p:nvPicPr>
          <p:cNvPr id="9" name="Picture 4" descr="C:\Users\bdinkel\Desktop\science images\fox.jpg"/>
          <p:cNvPicPr>
            <a:picLocks noChangeAspect="1" noChangeArrowheads="1"/>
          </p:cNvPicPr>
          <p:nvPr/>
        </p:nvPicPr>
        <p:blipFill>
          <a:blip r:embed="rId3"/>
          <a:srcRect/>
          <a:stretch>
            <a:fillRect/>
          </a:stretch>
        </p:blipFill>
        <p:spPr bwMode="auto">
          <a:xfrm>
            <a:off x="251884" y="2971800"/>
            <a:ext cx="3143250" cy="2057400"/>
          </a:xfrm>
          <a:prstGeom prst="rect">
            <a:avLst/>
          </a:prstGeom>
          <a:noFill/>
          <a:ln w="76200">
            <a:solidFill>
              <a:schemeClr val="bg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00200" y="228600"/>
            <a:ext cx="6019800" cy="2514600"/>
          </a:xfrm>
          <a:prstGeom prst="ellipse">
            <a:avLst/>
          </a:prstGeom>
          <a:solidFill>
            <a:srgbClr val="FFFF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tx1"/>
                </a:solidFill>
              </a:rPr>
              <a:t>Producers</a:t>
            </a:r>
            <a:endParaRPr lang="en-US" sz="6000" dirty="0">
              <a:solidFill>
                <a:schemeClr val="tx1"/>
              </a:solidFill>
            </a:endParaRPr>
          </a:p>
        </p:txBody>
      </p:sp>
      <p:sp>
        <p:nvSpPr>
          <p:cNvPr id="3" name="TextBox 2"/>
          <p:cNvSpPr txBox="1"/>
          <p:nvPr/>
        </p:nvSpPr>
        <p:spPr>
          <a:xfrm>
            <a:off x="609600" y="3124200"/>
            <a:ext cx="8001000" cy="3416320"/>
          </a:xfrm>
          <a:prstGeom prst="rect">
            <a:avLst/>
          </a:prstGeom>
          <a:noFill/>
        </p:spPr>
        <p:txBody>
          <a:bodyPr wrap="square" rtlCol="0">
            <a:spAutoFit/>
          </a:bodyPr>
          <a:lstStyle/>
          <a:p>
            <a:r>
              <a:rPr lang="en-US" sz="3600" dirty="0" smtClean="0"/>
              <a:t>Producers use the Sun for food because they can carry on a process called photosynthesis. Producers are green plants. Chlorophyll is the substance that gives plants their green color.  It also stores light energy from the Sun. </a:t>
            </a:r>
            <a:endParaRPr 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6" name="Rectangle 15"/>
          <p:cNvSpPr/>
          <p:nvPr/>
        </p:nvSpPr>
        <p:spPr>
          <a:xfrm>
            <a:off x="152400" y="1600200"/>
            <a:ext cx="6934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152400"/>
            <a:ext cx="8229600" cy="707886"/>
          </a:xfrm>
          <a:prstGeom prst="rect">
            <a:avLst/>
          </a:prstGeom>
          <a:noFill/>
        </p:spPr>
        <p:txBody>
          <a:bodyPr wrap="square" rtlCol="0">
            <a:spAutoFit/>
          </a:bodyPr>
          <a:lstStyle/>
          <a:p>
            <a:pPr algn="ctr"/>
            <a:r>
              <a:rPr lang="en-US" sz="4000" dirty="0" smtClean="0">
                <a:solidFill>
                  <a:schemeClr val="bg1"/>
                </a:solidFill>
              </a:rPr>
              <a:t>Herbivore, Carnivore, or Omnivore?</a:t>
            </a:r>
            <a:endParaRPr lang="en-US" sz="4000" dirty="0">
              <a:solidFill>
                <a:schemeClr val="bg1"/>
              </a:solidFill>
            </a:endParaRPr>
          </a:p>
        </p:txBody>
      </p:sp>
      <p:sp>
        <p:nvSpPr>
          <p:cNvPr id="8" name="TextBox 7"/>
          <p:cNvSpPr txBox="1"/>
          <p:nvPr/>
        </p:nvSpPr>
        <p:spPr>
          <a:xfrm>
            <a:off x="228600" y="1600200"/>
            <a:ext cx="7162800" cy="584775"/>
          </a:xfrm>
          <a:prstGeom prst="rect">
            <a:avLst/>
          </a:prstGeom>
          <a:noFill/>
        </p:spPr>
        <p:txBody>
          <a:bodyPr wrap="square" rtlCol="0">
            <a:spAutoFit/>
          </a:bodyPr>
          <a:lstStyle/>
          <a:p>
            <a:r>
              <a:rPr lang="en-US" sz="3200" dirty="0" smtClean="0"/>
              <a:t>Which of these animals is a carnivore?</a:t>
            </a:r>
            <a:endParaRPr lang="en-US" sz="3200" dirty="0"/>
          </a:p>
        </p:txBody>
      </p:sp>
      <p:sp>
        <p:nvSpPr>
          <p:cNvPr id="9" name="Rounded Rectangle 8">
            <a:hlinkClick r:id="rId2" action="ppaction://hlinksldjump"/>
          </p:cNvPr>
          <p:cNvSpPr/>
          <p:nvPr/>
        </p:nvSpPr>
        <p:spPr>
          <a:xfrm>
            <a:off x="1143000" y="4876800"/>
            <a:ext cx="990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sp>
        <p:nvSpPr>
          <p:cNvPr id="10" name="Rounded Rectangle 9">
            <a:hlinkClick r:id="rId3" action="ppaction://hlinksldjump"/>
          </p:cNvPr>
          <p:cNvSpPr/>
          <p:nvPr/>
        </p:nvSpPr>
        <p:spPr>
          <a:xfrm>
            <a:off x="6934200" y="4876800"/>
            <a:ext cx="990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sp>
        <p:nvSpPr>
          <p:cNvPr id="11" name="Rounded Rectangle 10">
            <a:hlinkClick r:id="rId4" action="ppaction://hlinksldjump"/>
          </p:cNvPr>
          <p:cNvSpPr/>
          <p:nvPr/>
        </p:nvSpPr>
        <p:spPr>
          <a:xfrm>
            <a:off x="4038600" y="4876800"/>
            <a:ext cx="990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pic>
        <p:nvPicPr>
          <p:cNvPr id="2051" name="Picture 3" descr="C:\Users\bdinkel\Desktop\science images\wolves.jpg"/>
          <p:cNvPicPr>
            <a:picLocks noChangeAspect="1" noChangeArrowheads="1"/>
          </p:cNvPicPr>
          <p:nvPr/>
        </p:nvPicPr>
        <p:blipFill>
          <a:blip r:embed="rId5"/>
          <a:srcRect/>
          <a:stretch>
            <a:fillRect/>
          </a:stretch>
        </p:blipFill>
        <p:spPr bwMode="auto">
          <a:xfrm>
            <a:off x="6400800" y="2438401"/>
            <a:ext cx="1866058" cy="1828800"/>
          </a:xfrm>
          <a:prstGeom prst="rect">
            <a:avLst/>
          </a:prstGeom>
          <a:noFill/>
          <a:ln w="76200">
            <a:solidFill>
              <a:schemeClr val="bg1"/>
            </a:solidFill>
          </a:ln>
        </p:spPr>
      </p:pic>
      <p:sp>
        <p:nvSpPr>
          <p:cNvPr id="18" name="TextBox 17"/>
          <p:cNvSpPr txBox="1"/>
          <p:nvPr/>
        </p:nvSpPr>
        <p:spPr>
          <a:xfrm>
            <a:off x="685800" y="4368225"/>
            <a:ext cx="1981200" cy="584775"/>
          </a:xfrm>
          <a:prstGeom prst="rect">
            <a:avLst/>
          </a:prstGeom>
          <a:noFill/>
        </p:spPr>
        <p:txBody>
          <a:bodyPr wrap="square" rtlCol="0">
            <a:spAutoFit/>
          </a:bodyPr>
          <a:lstStyle/>
          <a:p>
            <a:pPr algn="ctr"/>
            <a:r>
              <a:rPr lang="en-US" sz="3200" dirty="0" smtClean="0"/>
              <a:t>moose</a:t>
            </a:r>
            <a:endParaRPr lang="en-US" sz="3200" dirty="0"/>
          </a:p>
        </p:txBody>
      </p:sp>
      <p:sp>
        <p:nvSpPr>
          <p:cNvPr id="19" name="TextBox 18"/>
          <p:cNvSpPr txBox="1"/>
          <p:nvPr/>
        </p:nvSpPr>
        <p:spPr>
          <a:xfrm>
            <a:off x="3581400" y="4368225"/>
            <a:ext cx="1981200" cy="584775"/>
          </a:xfrm>
          <a:prstGeom prst="rect">
            <a:avLst/>
          </a:prstGeom>
          <a:noFill/>
        </p:spPr>
        <p:txBody>
          <a:bodyPr wrap="square" rtlCol="0">
            <a:spAutoFit/>
          </a:bodyPr>
          <a:lstStyle/>
          <a:p>
            <a:pPr algn="ctr"/>
            <a:r>
              <a:rPr lang="en-US" sz="3200" dirty="0" smtClean="0"/>
              <a:t>raccoon</a:t>
            </a:r>
            <a:endParaRPr lang="en-US" sz="3200" dirty="0"/>
          </a:p>
        </p:txBody>
      </p:sp>
      <p:sp>
        <p:nvSpPr>
          <p:cNvPr id="20" name="TextBox 19"/>
          <p:cNvSpPr txBox="1"/>
          <p:nvPr/>
        </p:nvSpPr>
        <p:spPr>
          <a:xfrm>
            <a:off x="6400800" y="4368225"/>
            <a:ext cx="1981200" cy="584775"/>
          </a:xfrm>
          <a:prstGeom prst="rect">
            <a:avLst/>
          </a:prstGeom>
          <a:noFill/>
        </p:spPr>
        <p:txBody>
          <a:bodyPr wrap="square" rtlCol="0">
            <a:spAutoFit/>
          </a:bodyPr>
          <a:lstStyle/>
          <a:p>
            <a:pPr algn="ctr"/>
            <a:r>
              <a:rPr lang="en-US" sz="3200" dirty="0" smtClean="0"/>
              <a:t>wolf</a:t>
            </a:r>
            <a:endParaRPr lang="en-US" sz="3200" dirty="0"/>
          </a:p>
        </p:txBody>
      </p:sp>
      <p:pic>
        <p:nvPicPr>
          <p:cNvPr id="2054" name="Picture 6" descr="C:\Users\bdinkel\Desktop\science images\raccoon.jpg"/>
          <p:cNvPicPr>
            <a:picLocks noChangeAspect="1" noChangeArrowheads="1"/>
          </p:cNvPicPr>
          <p:nvPr/>
        </p:nvPicPr>
        <p:blipFill>
          <a:blip r:embed="rId6" cstate="print"/>
          <a:srcRect/>
          <a:stretch>
            <a:fillRect/>
          </a:stretch>
        </p:blipFill>
        <p:spPr bwMode="auto">
          <a:xfrm>
            <a:off x="3657600" y="2514600"/>
            <a:ext cx="1979323" cy="1752600"/>
          </a:xfrm>
          <a:prstGeom prst="rect">
            <a:avLst/>
          </a:prstGeom>
          <a:noFill/>
          <a:ln w="76200">
            <a:solidFill>
              <a:schemeClr val="bg1"/>
            </a:solidFill>
          </a:ln>
        </p:spPr>
      </p:pic>
      <p:pic>
        <p:nvPicPr>
          <p:cNvPr id="2055" name="Picture 7" descr="C:\Users\bdinkel\Desktop\science images\moose.jpg"/>
          <p:cNvPicPr>
            <a:picLocks noChangeAspect="1" noChangeArrowheads="1"/>
          </p:cNvPicPr>
          <p:nvPr/>
        </p:nvPicPr>
        <p:blipFill>
          <a:blip r:embed="rId7"/>
          <a:srcRect/>
          <a:stretch>
            <a:fillRect/>
          </a:stretch>
        </p:blipFill>
        <p:spPr bwMode="auto">
          <a:xfrm>
            <a:off x="494234" y="2514600"/>
            <a:ext cx="2274366" cy="1752600"/>
          </a:xfrm>
          <a:prstGeom prst="rect">
            <a:avLst/>
          </a:prstGeom>
          <a:noFill/>
          <a:ln w="76200">
            <a:solidFill>
              <a:schemeClr val="bg1"/>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3" name="Rectangle 12"/>
          <p:cNvSpPr/>
          <p:nvPr/>
        </p:nvSpPr>
        <p:spPr>
          <a:xfrm>
            <a:off x="228600" y="1828800"/>
            <a:ext cx="61722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152400"/>
            <a:ext cx="8229600" cy="707886"/>
          </a:xfrm>
          <a:prstGeom prst="rect">
            <a:avLst/>
          </a:prstGeom>
          <a:noFill/>
        </p:spPr>
        <p:txBody>
          <a:bodyPr wrap="square" rtlCol="0">
            <a:spAutoFit/>
          </a:bodyPr>
          <a:lstStyle/>
          <a:p>
            <a:pPr algn="ctr"/>
            <a:r>
              <a:rPr lang="en-US" sz="4000" dirty="0" smtClean="0">
                <a:solidFill>
                  <a:schemeClr val="bg1"/>
                </a:solidFill>
              </a:rPr>
              <a:t>Herbivore, Carnivore, or Omnivore?</a:t>
            </a:r>
            <a:endParaRPr lang="en-US" sz="4000" dirty="0">
              <a:solidFill>
                <a:schemeClr val="bg1"/>
              </a:solidFill>
            </a:endParaRPr>
          </a:p>
        </p:txBody>
      </p:sp>
      <p:sp>
        <p:nvSpPr>
          <p:cNvPr id="8" name="TextBox 7"/>
          <p:cNvSpPr txBox="1"/>
          <p:nvPr/>
        </p:nvSpPr>
        <p:spPr>
          <a:xfrm>
            <a:off x="228600" y="1853625"/>
            <a:ext cx="7162800" cy="584775"/>
          </a:xfrm>
          <a:prstGeom prst="rect">
            <a:avLst/>
          </a:prstGeom>
          <a:noFill/>
        </p:spPr>
        <p:txBody>
          <a:bodyPr wrap="square" rtlCol="0">
            <a:spAutoFit/>
          </a:bodyPr>
          <a:lstStyle/>
          <a:p>
            <a:r>
              <a:rPr lang="en-US" sz="3200" dirty="0" smtClean="0"/>
              <a:t>Sorry! A moose is not a carnivore. </a:t>
            </a:r>
          </a:p>
        </p:txBody>
      </p:sp>
      <p:sp>
        <p:nvSpPr>
          <p:cNvPr id="12" name="TextBox 11"/>
          <p:cNvSpPr txBox="1"/>
          <p:nvPr/>
        </p:nvSpPr>
        <p:spPr>
          <a:xfrm>
            <a:off x="3657600" y="2514600"/>
            <a:ext cx="4800600" cy="2308324"/>
          </a:xfrm>
          <a:prstGeom prst="rect">
            <a:avLst/>
          </a:prstGeom>
          <a:noFill/>
        </p:spPr>
        <p:txBody>
          <a:bodyPr wrap="square" rtlCol="0">
            <a:spAutoFit/>
          </a:bodyPr>
          <a:lstStyle/>
          <a:p>
            <a:r>
              <a:rPr lang="en-US" sz="3600" dirty="0" smtClean="0"/>
              <a:t>A moose’s diet consists of twigs, leaves, and buds.  Because it eats plants, it is a herbivore.</a:t>
            </a:r>
            <a:endParaRPr lang="en-US" sz="3600" dirty="0"/>
          </a:p>
        </p:txBody>
      </p:sp>
      <p:sp>
        <p:nvSpPr>
          <p:cNvPr id="16" name="Rounded Rectangle 15">
            <a:hlinkClick r:id="rId2" action="ppaction://hlinksldjump"/>
          </p:cNvPr>
          <p:cNvSpPr/>
          <p:nvPr/>
        </p:nvSpPr>
        <p:spPr>
          <a:xfrm>
            <a:off x="838200" y="5715000"/>
            <a:ext cx="9906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sp>
        <p:nvSpPr>
          <p:cNvPr id="18" name="TextBox 17"/>
          <p:cNvSpPr txBox="1"/>
          <p:nvPr/>
        </p:nvSpPr>
        <p:spPr>
          <a:xfrm>
            <a:off x="1905000" y="6019800"/>
            <a:ext cx="3899594" cy="584775"/>
          </a:xfrm>
          <a:prstGeom prst="rect">
            <a:avLst/>
          </a:prstGeom>
          <a:noFill/>
        </p:spPr>
        <p:txBody>
          <a:bodyPr wrap="none" rtlCol="0">
            <a:spAutoFit/>
          </a:bodyPr>
          <a:lstStyle/>
          <a:p>
            <a:r>
              <a:rPr lang="en-US" sz="3200" dirty="0" smtClean="0"/>
              <a:t>Go back and try again.</a:t>
            </a:r>
            <a:endParaRPr lang="en-US" sz="3200" dirty="0"/>
          </a:p>
        </p:txBody>
      </p:sp>
      <p:pic>
        <p:nvPicPr>
          <p:cNvPr id="10" name="Picture 7" descr="C:\Users\bdinkel\Desktop\science images\moose.jpg"/>
          <p:cNvPicPr>
            <a:picLocks noChangeAspect="1" noChangeArrowheads="1"/>
          </p:cNvPicPr>
          <p:nvPr/>
        </p:nvPicPr>
        <p:blipFill>
          <a:blip r:embed="rId3"/>
          <a:srcRect/>
          <a:stretch>
            <a:fillRect/>
          </a:stretch>
        </p:blipFill>
        <p:spPr bwMode="auto">
          <a:xfrm>
            <a:off x="381000" y="2667000"/>
            <a:ext cx="3164335" cy="2438400"/>
          </a:xfrm>
          <a:prstGeom prst="rect">
            <a:avLst/>
          </a:prstGeom>
          <a:noFill/>
          <a:ln w="76200">
            <a:solidFill>
              <a:schemeClr val="bg1"/>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3" name="Rectangle 12"/>
          <p:cNvSpPr/>
          <p:nvPr/>
        </p:nvSpPr>
        <p:spPr>
          <a:xfrm>
            <a:off x="228600" y="1828800"/>
            <a:ext cx="61722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152400"/>
            <a:ext cx="8229600" cy="707886"/>
          </a:xfrm>
          <a:prstGeom prst="rect">
            <a:avLst/>
          </a:prstGeom>
          <a:noFill/>
        </p:spPr>
        <p:txBody>
          <a:bodyPr wrap="square" rtlCol="0">
            <a:spAutoFit/>
          </a:bodyPr>
          <a:lstStyle/>
          <a:p>
            <a:pPr algn="ctr"/>
            <a:r>
              <a:rPr lang="en-US" sz="4000" dirty="0" smtClean="0">
                <a:solidFill>
                  <a:schemeClr val="bg1"/>
                </a:solidFill>
              </a:rPr>
              <a:t>Herbivore, Carnivore, or Omnivore?</a:t>
            </a:r>
            <a:endParaRPr lang="en-US" sz="4000" dirty="0">
              <a:solidFill>
                <a:schemeClr val="bg1"/>
              </a:solidFill>
            </a:endParaRPr>
          </a:p>
        </p:txBody>
      </p:sp>
      <p:sp>
        <p:nvSpPr>
          <p:cNvPr id="8" name="TextBox 7"/>
          <p:cNvSpPr txBox="1"/>
          <p:nvPr/>
        </p:nvSpPr>
        <p:spPr>
          <a:xfrm>
            <a:off x="228600" y="1853625"/>
            <a:ext cx="7162800" cy="584775"/>
          </a:xfrm>
          <a:prstGeom prst="rect">
            <a:avLst/>
          </a:prstGeom>
          <a:noFill/>
        </p:spPr>
        <p:txBody>
          <a:bodyPr wrap="square" rtlCol="0">
            <a:spAutoFit/>
          </a:bodyPr>
          <a:lstStyle/>
          <a:p>
            <a:r>
              <a:rPr lang="en-US" sz="3200" dirty="0" smtClean="0"/>
              <a:t>Sorry! A raccoon is not a carnivore. </a:t>
            </a:r>
          </a:p>
        </p:txBody>
      </p:sp>
      <p:sp>
        <p:nvSpPr>
          <p:cNvPr id="12" name="TextBox 11"/>
          <p:cNvSpPr txBox="1"/>
          <p:nvPr/>
        </p:nvSpPr>
        <p:spPr>
          <a:xfrm>
            <a:off x="3657600" y="2438400"/>
            <a:ext cx="4800600" cy="3416320"/>
          </a:xfrm>
          <a:prstGeom prst="rect">
            <a:avLst/>
          </a:prstGeom>
          <a:noFill/>
        </p:spPr>
        <p:txBody>
          <a:bodyPr wrap="square" rtlCol="0">
            <a:spAutoFit/>
          </a:bodyPr>
          <a:lstStyle/>
          <a:p>
            <a:r>
              <a:rPr lang="en-US" sz="3600" dirty="0" smtClean="0"/>
              <a:t>A raccoon’s diet consists of fruit, acorns, fish, and earthworms.  Because it eats both plants and animals, it is an omnivore. </a:t>
            </a:r>
            <a:endParaRPr lang="en-US" sz="3600" dirty="0"/>
          </a:p>
        </p:txBody>
      </p:sp>
      <p:sp>
        <p:nvSpPr>
          <p:cNvPr id="16" name="Rounded Rectangle 15">
            <a:hlinkClick r:id="rId2" action="ppaction://hlinksldjump"/>
          </p:cNvPr>
          <p:cNvSpPr/>
          <p:nvPr/>
        </p:nvSpPr>
        <p:spPr>
          <a:xfrm>
            <a:off x="838200" y="5715000"/>
            <a:ext cx="9906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sp>
        <p:nvSpPr>
          <p:cNvPr id="18" name="TextBox 17"/>
          <p:cNvSpPr txBox="1"/>
          <p:nvPr/>
        </p:nvSpPr>
        <p:spPr>
          <a:xfrm>
            <a:off x="1905000" y="6019800"/>
            <a:ext cx="3899594" cy="584775"/>
          </a:xfrm>
          <a:prstGeom prst="rect">
            <a:avLst/>
          </a:prstGeom>
          <a:noFill/>
        </p:spPr>
        <p:txBody>
          <a:bodyPr wrap="none" rtlCol="0">
            <a:spAutoFit/>
          </a:bodyPr>
          <a:lstStyle/>
          <a:p>
            <a:r>
              <a:rPr lang="en-US" sz="3200" dirty="0" smtClean="0"/>
              <a:t>Go back and try again.</a:t>
            </a:r>
            <a:endParaRPr lang="en-US" sz="3200" dirty="0"/>
          </a:p>
        </p:txBody>
      </p:sp>
      <p:pic>
        <p:nvPicPr>
          <p:cNvPr id="9" name="Picture 6" descr="C:\Users\bdinkel\Desktop\science images\raccoon.jpg"/>
          <p:cNvPicPr>
            <a:picLocks noChangeAspect="1" noChangeArrowheads="1"/>
          </p:cNvPicPr>
          <p:nvPr/>
        </p:nvPicPr>
        <p:blipFill>
          <a:blip r:embed="rId3"/>
          <a:srcRect/>
          <a:stretch>
            <a:fillRect/>
          </a:stretch>
        </p:blipFill>
        <p:spPr bwMode="auto">
          <a:xfrm>
            <a:off x="762000" y="2887565"/>
            <a:ext cx="2590800" cy="2294035"/>
          </a:xfrm>
          <a:prstGeom prst="rect">
            <a:avLst/>
          </a:prstGeom>
          <a:noFill/>
          <a:ln w="76200">
            <a:solidFill>
              <a:schemeClr val="bg1"/>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3" name="Rectangle 12"/>
          <p:cNvSpPr/>
          <p:nvPr/>
        </p:nvSpPr>
        <p:spPr>
          <a:xfrm>
            <a:off x="228600" y="1828800"/>
            <a:ext cx="65532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152400"/>
            <a:ext cx="8229600" cy="707886"/>
          </a:xfrm>
          <a:prstGeom prst="rect">
            <a:avLst/>
          </a:prstGeom>
          <a:noFill/>
        </p:spPr>
        <p:txBody>
          <a:bodyPr wrap="square" rtlCol="0">
            <a:spAutoFit/>
          </a:bodyPr>
          <a:lstStyle/>
          <a:p>
            <a:pPr algn="ctr"/>
            <a:r>
              <a:rPr lang="en-US" sz="4000" dirty="0" smtClean="0">
                <a:solidFill>
                  <a:schemeClr val="bg1"/>
                </a:solidFill>
              </a:rPr>
              <a:t>Herbivore, Carnivore, or Omnivore?</a:t>
            </a:r>
            <a:endParaRPr lang="en-US" sz="4000" dirty="0">
              <a:solidFill>
                <a:schemeClr val="bg1"/>
              </a:solidFill>
            </a:endParaRPr>
          </a:p>
        </p:txBody>
      </p:sp>
      <p:sp>
        <p:nvSpPr>
          <p:cNvPr id="8" name="TextBox 7"/>
          <p:cNvSpPr txBox="1"/>
          <p:nvPr/>
        </p:nvSpPr>
        <p:spPr>
          <a:xfrm>
            <a:off x="304800" y="1853625"/>
            <a:ext cx="7162800" cy="584775"/>
          </a:xfrm>
          <a:prstGeom prst="rect">
            <a:avLst/>
          </a:prstGeom>
          <a:noFill/>
        </p:spPr>
        <p:txBody>
          <a:bodyPr wrap="square" rtlCol="0">
            <a:spAutoFit/>
          </a:bodyPr>
          <a:lstStyle/>
          <a:p>
            <a:r>
              <a:rPr lang="en-US" sz="3200" dirty="0" smtClean="0"/>
              <a:t>Congratulations! A wolf is a carnivore. </a:t>
            </a:r>
          </a:p>
        </p:txBody>
      </p:sp>
      <p:sp>
        <p:nvSpPr>
          <p:cNvPr id="12" name="TextBox 11"/>
          <p:cNvSpPr txBox="1"/>
          <p:nvPr/>
        </p:nvSpPr>
        <p:spPr>
          <a:xfrm>
            <a:off x="3657600" y="2362200"/>
            <a:ext cx="4800600" cy="2862322"/>
          </a:xfrm>
          <a:prstGeom prst="rect">
            <a:avLst/>
          </a:prstGeom>
          <a:noFill/>
        </p:spPr>
        <p:txBody>
          <a:bodyPr wrap="square" rtlCol="0">
            <a:spAutoFit/>
          </a:bodyPr>
          <a:lstStyle/>
          <a:p>
            <a:r>
              <a:rPr lang="en-US" sz="3600" dirty="0" smtClean="0"/>
              <a:t>A wolf’s diet consists of deer, moose, elk, and caribou.  Because it eats other animals, it is a carnivore.</a:t>
            </a:r>
            <a:endParaRPr lang="en-US" sz="3600" dirty="0"/>
          </a:p>
        </p:txBody>
      </p:sp>
      <p:sp>
        <p:nvSpPr>
          <p:cNvPr id="16" name="Rounded Rectangle 15">
            <a:hlinkClick r:id="rId2" action="ppaction://hlinksldjump"/>
          </p:cNvPr>
          <p:cNvSpPr/>
          <p:nvPr/>
        </p:nvSpPr>
        <p:spPr>
          <a:xfrm>
            <a:off x="838200" y="5715000"/>
            <a:ext cx="9906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sp>
        <p:nvSpPr>
          <p:cNvPr id="18" name="TextBox 17"/>
          <p:cNvSpPr txBox="1"/>
          <p:nvPr/>
        </p:nvSpPr>
        <p:spPr>
          <a:xfrm>
            <a:off x="1905000" y="6019800"/>
            <a:ext cx="5952527" cy="584775"/>
          </a:xfrm>
          <a:prstGeom prst="rect">
            <a:avLst/>
          </a:prstGeom>
          <a:noFill/>
        </p:spPr>
        <p:txBody>
          <a:bodyPr wrap="none" rtlCol="0">
            <a:spAutoFit/>
          </a:bodyPr>
          <a:lstStyle/>
          <a:p>
            <a:r>
              <a:rPr lang="en-US" sz="3200" dirty="0" smtClean="0"/>
              <a:t>You’re ready for the next question.</a:t>
            </a:r>
            <a:endParaRPr lang="en-US" sz="3200" dirty="0"/>
          </a:p>
        </p:txBody>
      </p:sp>
      <p:pic>
        <p:nvPicPr>
          <p:cNvPr id="10" name="Picture 3" descr="C:\Users\bdinkel\Desktop\science images\wolves.jpg"/>
          <p:cNvPicPr>
            <a:picLocks noChangeAspect="1" noChangeArrowheads="1"/>
          </p:cNvPicPr>
          <p:nvPr/>
        </p:nvPicPr>
        <p:blipFill>
          <a:blip r:embed="rId3"/>
          <a:srcRect/>
          <a:stretch>
            <a:fillRect/>
          </a:stretch>
        </p:blipFill>
        <p:spPr bwMode="auto">
          <a:xfrm>
            <a:off x="457200" y="2645571"/>
            <a:ext cx="2743200" cy="2688429"/>
          </a:xfrm>
          <a:prstGeom prst="rect">
            <a:avLst/>
          </a:prstGeom>
          <a:noFill/>
          <a:ln w="76200">
            <a:solidFill>
              <a:schemeClr val="bg1"/>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6" name="Rectangle 15"/>
          <p:cNvSpPr/>
          <p:nvPr/>
        </p:nvSpPr>
        <p:spPr>
          <a:xfrm>
            <a:off x="152400" y="1600200"/>
            <a:ext cx="6934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152400"/>
            <a:ext cx="8229600" cy="707886"/>
          </a:xfrm>
          <a:prstGeom prst="rect">
            <a:avLst/>
          </a:prstGeom>
          <a:noFill/>
        </p:spPr>
        <p:txBody>
          <a:bodyPr wrap="square" rtlCol="0">
            <a:spAutoFit/>
          </a:bodyPr>
          <a:lstStyle/>
          <a:p>
            <a:pPr algn="ctr"/>
            <a:r>
              <a:rPr lang="en-US" sz="4000" dirty="0" smtClean="0">
                <a:solidFill>
                  <a:schemeClr val="bg1"/>
                </a:solidFill>
              </a:rPr>
              <a:t>Herbivore, Carnivore, or Omnivore?</a:t>
            </a:r>
            <a:endParaRPr lang="en-US" sz="4000" dirty="0">
              <a:solidFill>
                <a:schemeClr val="bg1"/>
              </a:solidFill>
            </a:endParaRPr>
          </a:p>
        </p:txBody>
      </p:sp>
      <p:sp>
        <p:nvSpPr>
          <p:cNvPr id="8" name="TextBox 7"/>
          <p:cNvSpPr txBox="1"/>
          <p:nvPr/>
        </p:nvSpPr>
        <p:spPr>
          <a:xfrm>
            <a:off x="228600" y="1600200"/>
            <a:ext cx="7162800" cy="584775"/>
          </a:xfrm>
          <a:prstGeom prst="rect">
            <a:avLst/>
          </a:prstGeom>
          <a:noFill/>
        </p:spPr>
        <p:txBody>
          <a:bodyPr wrap="square" rtlCol="0">
            <a:spAutoFit/>
          </a:bodyPr>
          <a:lstStyle/>
          <a:p>
            <a:r>
              <a:rPr lang="en-US" sz="3200" dirty="0" smtClean="0"/>
              <a:t>Which of these animals is an omnivore?</a:t>
            </a:r>
            <a:endParaRPr lang="en-US" sz="3200" dirty="0"/>
          </a:p>
        </p:txBody>
      </p:sp>
      <p:sp>
        <p:nvSpPr>
          <p:cNvPr id="9" name="Rounded Rectangle 8">
            <a:hlinkClick r:id="rId2" action="ppaction://hlinksldjump"/>
          </p:cNvPr>
          <p:cNvSpPr/>
          <p:nvPr/>
        </p:nvSpPr>
        <p:spPr>
          <a:xfrm>
            <a:off x="1143000" y="5029200"/>
            <a:ext cx="990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sp>
        <p:nvSpPr>
          <p:cNvPr id="10" name="Rounded Rectangle 9">
            <a:hlinkClick r:id="rId3" action="ppaction://hlinksldjump"/>
          </p:cNvPr>
          <p:cNvSpPr/>
          <p:nvPr/>
        </p:nvSpPr>
        <p:spPr>
          <a:xfrm>
            <a:off x="7086600" y="5029200"/>
            <a:ext cx="990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sp>
        <p:nvSpPr>
          <p:cNvPr id="11" name="Rounded Rectangle 10">
            <a:hlinkClick r:id="rId4" action="ppaction://hlinksldjump"/>
          </p:cNvPr>
          <p:cNvSpPr/>
          <p:nvPr/>
        </p:nvSpPr>
        <p:spPr>
          <a:xfrm>
            <a:off x="4038600" y="5029200"/>
            <a:ext cx="990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sp>
        <p:nvSpPr>
          <p:cNvPr id="18" name="TextBox 17"/>
          <p:cNvSpPr txBox="1"/>
          <p:nvPr/>
        </p:nvSpPr>
        <p:spPr>
          <a:xfrm>
            <a:off x="685800" y="4368225"/>
            <a:ext cx="1981200" cy="584775"/>
          </a:xfrm>
          <a:prstGeom prst="rect">
            <a:avLst/>
          </a:prstGeom>
          <a:noFill/>
        </p:spPr>
        <p:txBody>
          <a:bodyPr wrap="square" rtlCol="0">
            <a:spAutoFit/>
          </a:bodyPr>
          <a:lstStyle/>
          <a:p>
            <a:pPr algn="ctr"/>
            <a:r>
              <a:rPr lang="en-US" sz="3200" dirty="0" smtClean="0"/>
              <a:t>humans</a:t>
            </a:r>
            <a:endParaRPr lang="en-US" sz="3200" dirty="0"/>
          </a:p>
        </p:txBody>
      </p:sp>
      <p:sp>
        <p:nvSpPr>
          <p:cNvPr id="19" name="TextBox 18"/>
          <p:cNvSpPr txBox="1"/>
          <p:nvPr/>
        </p:nvSpPr>
        <p:spPr>
          <a:xfrm>
            <a:off x="3581400" y="4368225"/>
            <a:ext cx="1981200" cy="584775"/>
          </a:xfrm>
          <a:prstGeom prst="rect">
            <a:avLst/>
          </a:prstGeom>
          <a:noFill/>
        </p:spPr>
        <p:txBody>
          <a:bodyPr wrap="square" rtlCol="0">
            <a:spAutoFit/>
          </a:bodyPr>
          <a:lstStyle/>
          <a:p>
            <a:pPr algn="ctr"/>
            <a:r>
              <a:rPr lang="en-US" sz="3200" dirty="0" smtClean="0"/>
              <a:t>shark</a:t>
            </a:r>
            <a:endParaRPr lang="en-US" sz="3200" dirty="0"/>
          </a:p>
        </p:txBody>
      </p:sp>
      <p:sp>
        <p:nvSpPr>
          <p:cNvPr id="20" name="TextBox 19"/>
          <p:cNvSpPr txBox="1"/>
          <p:nvPr/>
        </p:nvSpPr>
        <p:spPr>
          <a:xfrm>
            <a:off x="6629400" y="4368225"/>
            <a:ext cx="1981200" cy="584775"/>
          </a:xfrm>
          <a:prstGeom prst="rect">
            <a:avLst/>
          </a:prstGeom>
          <a:noFill/>
        </p:spPr>
        <p:txBody>
          <a:bodyPr wrap="square" rtlCol="0">
            <a:spAutoFit/>
          </a:bodyPr>
          <a:lstStyle/>
          <a:p>
            <a:pPr algn="ctr"/>
            <a:r>
              <a:rPr lang="en-US" sz="3200" dirty="0" smtClean="0"/>
              <a:t>giraffe</a:t>
            </a:r>
            <a:endParaRPr lang="en-US" sz="3200" dirty="0"/>
          </a:p>
        </p:txBody>
      </p:sp>
      <p:pic>
        <p:nvPicPr>
          <p:cNvPr id="3074" name="Picture 2" descr="C:\Users\bdinkel\Desktop\science images\shark.jpg"/>
          <p:cNvPicPr>
            <a:picLocks noChangeAspect="1" noChangeArrowheads="1"/>
          </p:cNvPicPr>
          <p:nvPr/>
        </p:nvPicPr>
        <p:blipFill>
          <a:blip r:embed="rId5"/>
          <a:srcRect/>
          <a:stretch>
            <a:fillRect/>
          </a:stretch>
        </p:blipFill>
        <p:spPr bwMode="auto">
          <a:xfrm>
            <a:off x="3252611" y="2509221"/>
            <a:ext cx="2767189" cy="1757979"/>
          </a:xfrm>
          <a:prstGeom prst="rect">
            <a:avLst/>
          </a:prstGeom>
          <a:noFill/>
          <a:ln w="76200">
            <a:solidFill>
              <a:schemeClr val="bg1"/>
            </a:solidFill>
          </a:ln>
        </p:spPr>
      </p:pic>
      <p:pic>
        <p:nvPicPr>
          <p:cNvPr id="3075" name="Picture 3" descr="C:\Users\bdinkel\Desktop\science images\giraffe.jpg"/>
          <p:cNvPicPr>
            <a:picLocks noChangeAspect="1" noChangeArrowheads="1"/>
          </p:cNvPicPr>
          <p:nvPr/>
        </p:nvPicPr>
        <p:blipFill>
          <a:blip r:embed="rId6"/>
          <a:srcRect/>
          <a:stretch>
            <a:fillRect/>
          </a:stretch>
        </p:blipFill>
        <p:spPr bwMode="auto">
          <a:xfrm>
            <a:off x="6820348" y="2269331"/>
            <a:ext cx="1561652" cy="2074069"/>
          </a:xfrm>
          <a:prstGeom prst="rect">
            <a:avLst/>
          </a:prstGeom>
          <a:noFill/>
          <a:ln w="76200">
            <a:solidFill>
              <a:schemeClr val="bg1"/>
            </a:solidFill>
          </a:ln>
        </p:spPr>
      </p:pic>
      <p:pic>
        <p:nvPicPr>
          <p:cNvPr id="3076" name="Picture 4" descr="C:\Users\bdinkel\Desktop\science images\girls.jpg"/>
          <p:cNvPicPr>
            <a:picLocks noChangeAspect="1" noChangeArrowheads="1"/>
          </p:cNvPicPr>
          <p:nvPr/>
        </p:nvPicPr>
        <p:blipFill>
          <a:blip r:embed="rId7"/>
          <a:srcRect/>
          <a:stretch>
            <a:fillRect/>
          </a:stretch>
        </p:blipFill>
        <p:spPr bwMode="auto">
          <a:xfrm>
            <a:off x="533400" y="2438401"/>
            <a:ext cx="2097248" cy="1905000"/>
          </a:xfrm>
          <a:prstGeom prst="rect">
            <a:avLst/>
          </a:prstGeom>
          <a:noFill/>
          <a:ln w="76200">
            <a:solidFill>
              <a:schemeClr val="bg1"/>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3" name="Rectangle 12"/>
          <p:cNvSpPr/>
          <p:nvPr/>
        </p:nvSpPr>
        <p:spPr>
          <a:xfrm>
            <a:off x="228600" y="1828800"/>
            <a:ext cx="69342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152400"/>
            <a:ext cx="8229600" cy="707886"/>
          </a:xfrm>
          <a:prstGeom prst="rect">
            <a:avLst/>
          </a:prstGeom>
          <a:noFill/>
        </p:spPr>
        <p:txBody>
          <a:bodyPr wrap="square" rtlCol="0">
            <a:spAutoFit/>
          </a:bodyPr>
          <a:lstStyle/>
          <a:p>
            <a:pPr algn="ctr"/>
            <a:r>
              <a:rPr lang="en-US" sz="4000" dirty="0" smtClean="0">
                <a:solidFill>
                  <a:schemeClr val="bg1"/>
                </a:solidFill>
              </a:rPr>
              <a:t>Herbivore, Carnivore, or Omnivore?</a:t>
            </a:r>
            <a:endParaRPr lang="en-US" sz="4000" dirty="0">
              <a:solidFill>
                <a:schemeClr val="bg1"/>
              </a:solidFill>
            </a:endParaRPr>
          </a:p>
        </p:txBody>
      </p:sp>
      <p:sp>
        <p:nvSpPr>
          <p:cNvPr id="8" name="TextBox 7"/>
          <p:cNvSpPr txBox="1"/>
          <p:nvPr/>
        </p:nvSpPr>
        <p:spPr>
          <a:xfrm>
            <a:off x="228600" y="1853625"/>
            <a:ext cx="7162800" cy="584775"/>
          </a:xfrm>
          <a:prstGeom prst="rect">
            <a:avLst/>
          </a:prstGeom>
          <a:noFill/>
        </p:spPr>
        <p:txBody>
          <a:bodyPr wrap="square" rtlCol="0">
            <a:spAutoFit/>
          </a:bodyPr>
          <a:lstStyle/>
          <a:p>
            <a:r>
              <a:rPr lang="en-US" sz="3200" dirty="0" smtClean="0"/>
              <a:t>Congratulations! Humans are omnivores.</a:t>
            </a:r>
          </a:p>
        </p:txBody>
      </p:sp>
      <p:sp>
        <p:nvSpPr>
          <p:cNvPr id="12" name="TextBox 11"/>
          <p:cNvSpPr txBox="1"/>
          <p:nvPr/>
        </p:nvSpPr>
        <p:spPr>
          <a:xfrm>
            <a:off x="3657600" y="2514600"/>
            <a:ext cx="4800600" cy="2862322"/>
          </a:xfrm>
          <a:prstGeom prst="rect">
            <a:avLst/>
          </a:prstGeom>
          <a:noFill/>
        </p:spPr>
        <p:txBody>
          <a:bodyPr wrap="square" rtlCol="0">
            <a:spAutoFit/>
          </a:bodyPr>
          <a:lstStyle/>
          <a:p>
            <a:r>
              <a:rPr lang="en-US" sz="3600" dirty="0" smtClean="0"/>
              <a:t>A  human may eat fruits, vegetables, breads, or a steak.  Because people eat meat and plants, we are omnivores.</a:t>
            </a:r>
            <a:endParaRPr lang="en-US" sz="3600" dirty="0"/>
          </a:p>
        </p:txBody>
      </p:sp>
      <p:sp>
        <p:nvSpPr>
          <p:cNvPr id="18" name="TextBox 17"/>
          <p:cNvSpPr txBox="1"/>
          <p:nvPr/>
        </p:nvSpPr>
        <p:spPr>
          <a:xfrm>
            <a:off x="1905000" y="5715000"/>
            <a:ext cx="6248400" cy="584775"/>
          </a:xfrm>
          <a:prstGeom prst="rect">
            <a:avLst/>
          </a:prstGeom>
          <a:solidFill>
            <a:schemeClr val="accent1"/>
          </a:solidFill>
          <a:ln>
            <a:solidFill>
              <a:schemeClr val="tx1"/>
            </a:solidFill>
          </a:ln>
        </p:spPr>
        <p:txBody>
          <a:bodyPr wrap="square" rtlCol="0">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You’ve passed the test!</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9" name="Picture 4" descr="C:\Users\bdinkel\Desktop\science images\girls.jpg"/>
          <p:cNvPicPr>
            <a:picLocks noChangeAspect="1" noChangeArrowheads="1"/>
          </p:cNvPicPr>
          <p:nvPr/>
        </p:nvPicPr>
        <p:blipFill>
          <a:blip r:embed="rId2"/>
          <a:srcRect/>
          <a:stretch>
            <a:fillRect/>
          </a:stretch>
        </p:blipFill>
        <p:spPr bwMode="auto">
          <a:xfrm>
            <a:off x="685800" y="2743200"/>
            <a:ext cx="2438400" cy="2214880"/>
          </a:xfrm>
          <a:prstGeom prst="rect">
            <a:avLst/>
          </a:prstGeom>
          <a:noFill/>
          <a:ln w="76200">
            <a:solidFill>
              <a:schemeClr val="bg1"/>
            </a:solidFill>
          </a:ln>
        </p:spPr>
      </p:pic>
      <p:sp>
        <p:nvSpPr>
          <p:cNvPr id="10" name="Rounded Rectangle 9">
            <a:hlinkClick r:id="rId3" action="ppaction://hlinksldjump"/>
          </p:cNvPr>
          <p:cNvSpPr/>
          <p:nvPr/>
        </p:nvSpPr>
        <p:spPr>
          <a:xfrm>
            <a:off x="6324600" y="5715000"/>
            <a:ext cx="8382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3" name="Rectangle 12"/>
          <p:cNvSpPr/>
          <p:nvPr/>
        </p:nvSpPr>
        <p:spPr>
          <a:xfrm>
            <a:off x="228600" y="1828800"/>
            <a:ext cx="69342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152400"/>
            <a:ext cx="8229600" cy="707886"/>
          </a:xfrm>
          <a:prstGeom prst="rect">
            <a:avLst/>
          </a:prstGeom>
          <a:noFill/>
        </p:spPr>
        <p:txBody>
          <a:bodyPr wrap="square" rtlCol="0">
            <a:spAutoFit/>
          </a:bodyPr>
          <a:lstStyle/>
          <a:p>
            <a:pPr algn="ctr"/>
            <a:r>
              <a:rPr lang="en-US" sz="4000" dirty="0" smtClean="0">
                <a:solidFill>
                  <a:schemeClr val="bg1"/>
                </a:solidFill>
              </a:rPr>
              <a:t>Herbivore, Carnivore, or Omnivore?</a:t>
            </a:r>
            <a:endParaRPr lang="en-US" sz="4000" dirty="0">
              <a:solidFill>
                <a:schemeClr val="bg1"/>
              </a:solidFill>
            </a:endParaRPr>
          </a:p>
        </p:txBody>
      </p:sp>
      <p:sp>
        <p:nvSpPr>
          <p:cNvPr id="8" name="TextBox 7"/>
          <p:cNvSpPr txBox="1"/>
          <p:nvPr/>
        </p:nvSpPr>
        <p:spPr>
          <a:xfrm>
            <a:off x="228600" y="1853625"/>
            <a:ext cx="7162800" cy="584775"/>
          </a:xfrm>
          <a:prstGeom prst="rect">
            <a:avLst/>
          </a:prstGeom>
          <a:noFill/>
        </p:spPr>
        <p:txBody>
          <a:bodyPr wrap="square" rtlCol="0">
            <a:spAutoFit/>
          </a:bodyPr>
          <a:lstStyle/>
          <a:p>
            <a:r>
              <a:rPr lang="en-US" sz="3200" dirty="0" smtClean="0"/>
              <a:t>Sorry! A shark is not an omnivore.</a:t>
            </a:r>
          </a:p>
        </p:txBody>
      </p:sp>
      <p:sp>
        <p:nvSpPr>
          <p:cNvPr id="12" name="TextBox 11"/>
          <p:cNvSpPr txBox="1"/>
          <p:nvPr/>
        </p:nvSpPr>
        <p:spPr>
          <a:xfrm>
            <a:off x="3657600" y="2514600"/>
            <a:ext cx="4800600" cy="2862322"/>
          </a:xfrm>
          <a:prstGeom prst="rect">
            <a:avLst/>
          </a:prstGeom>
          <a:noFill/>
        </p:spPr>
        <p:txBody>
          <a:bodyPr wrap="square" rtlCol="0">
            <a:spAutoFit/>
          </a:bodyPr>
          <a:lstStyle/>
          <a:p>
            <a:r>
              <a:rPr lang="en-US" sz="3600" dirty="0" smtClean="0"/>
              <a:t>A  shark eats fish, squid, sea lions, and seals.  Because they only eat other consumers, they are carnivores.</a:t>
            </a:r>
            <a:endParaRPr lang="en-US" sz="3600" dirty="0"/>
          </a:p>
        </p:txBody>
      </p:sp>
      <p:sp>
        <p:nvSpPr>
          <p:cNvPr id="16" name="Rounded Rectangle 15">
            <a:hlinkClick r:id="rId2" action="ppaction://hlinksldjump"/>
          </p:cNvPr>
          <p:cNvSpPr/>
          <p:nvPr/>
        </p:nvSpPr>
        <p:spPr>
          <a:xfrm>
            <a:off x="838200" y="5715000"/>
            <a:ext cx="9906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sp>
        <p:nvSpPr>
          <p:cNvPr id="18" name="TextBox 17"/>
          <p:cNvSpPr txBox="1"/>
          <p:nvPr/>
        </p:nvSpPr>
        <p:spPr>
          <a:xfrm>
            <a:off x="1905000" y="6019800"/>
            <a:ext cx="3899594" cy="584775"/>
          </a:xfrm>
          <a:prstGeom prst="rect">
            <a:avLst/>
          </a:prstGeom>
          <a:noFill/>
        </p:spPr>
        <p:txBody>
          <a:bodyPr wrap="none" rtlCol="0">
            <a:spAutoFit/>
          </a:bodyPr>
          <a:lstStyle/>
          <a:p>
            <a:r>
              <a:rPr lang="en-US" sz="3200" dirty="0" smtClean="0"/>
              <a:t>Go back and try again.</a:t>
            </a:r>
            <a:endParaRPr lang="en-US" sz="3200" dirty="0"/>
          </a:p>
        </p:txBody>
      </p:sp>
      <p:pic>
        <p:nvPicPr>
          <p:cNvPr id="10" name="Picture 2" descr="C:\Users\bdinkel\Desktop\science images\shark.jpg"/>
          <p:cNvPicPr>
            <a:picLocks noChangeAspect="1" noChangeArrowheads="1"/>
          </p:cNvPicPr>
          <p:nvPr/>
        </p:nvPicPr>
        <p:blipFill>
          <a:blip r:embed="rId3"/>
          <a:srcRect/>
          <a:stretch>
            <a:fillRect/>
          </a:stretch>
        </p:blipFill>
        <p:spPr bwMode="auto">
          <a:xfrm>
            <a:off x="381000" y="2895600"/>
            <a:ext cx="3118555" cy="1981200"/>
          </a:xfrm>
          <a:prstGeom prst="rect">
            <a:avLst/>
          </a:prstGeom>
          <a:noFill/>
          <a:ln w="76200">
            <a:solidFill>
              <a:schemeClr val="bg1"/>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3" name="Rectangle 12"/>
          <p:cNvSpPr/>
          <p:nvPr/>
        </p:nvSpPr>
        <p:spPr>
          <a:xfrm>
            <a:off x="228600" y="1828800"/>
            <a:ext cx="69342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152400"/>
            <a:ext cx="8229600" cy="707886"/>
          </a:xfrm>
          <a:prstGeom prst="rect">
            <a:avLst/>
          </a:prstGeom>
          <a:noFill/>
        </p:spPr>
        <p:txBody>
          <a:bodyPr wrap="square" rtlCol="0">
            <a:spAutoFit/>
          </a:bodyPr>
          <a:lstStyle/>
          <a:p>
            <a:pPr algn="ctr"/>
            <a:r>
              <a:rPr lang="en-US" sz="4000" dirty="0" smtClean="0">
                <a:solidFill>
                  <a:schemeClr val="bg1"/>
                </a:solidFill>
              </a:rPr>
              <a:t>Herbivore, Carnivore, or Omnivore?</a:t>
            </a:r>
            <a:endParaRPr lang="en-US" sz="4000" dirty="0">
              <a:solidFill>
                <a:schemeClr val="bg1"/>
              </a:solidFill>
            </a:endParaRPr>
          </a:p>
        </p:txBody>
      </p:sp>
      <p:sp>
        <p:nvSpPr>
          <p:cNvPr id="8" name="TextBox 7"/>
          <p:cNvSpPr txBox="1"/>
          <p:nvPr/>
        </p:nvSpPr>
        <p:spPr>
          <a:xfrm>
            <a:off x="228600" y="1853625"/>
            <a:ext cx="7162800" cy="584775"/>
          </a:xfrm>
          <a:prstGeom prst="rect">
            <a:avLst/>
          </a:prstGeom>
          <a:noFill/>
        </p:spPr>
        <p:txBody>
          <a:bodyPr wrap="square" rtlCol="0">
            <a:spAutoFit/>
          </a:bodyPr>
          <a:lstStyle/>
          <a:p>
            <a:r>
              <a:rPr lang="en-US" sz="3200" dirty="0" smtClean="0"/>
              <a:t>Sorry! A giraffe is not an omnivore.</a:t>
            </a:r>
          </a:p>
        </p:txBody>
      </p:sp>
      <p:sp>
        <p:nvSpPr>
          <p:cNvPr id="12" name="TextBox 11"/>
          <p:cNvSpPr txBox="1"/>
          <p:nvPr/>
        </p:nvSpPr>
        <p:spPr>
          <a:xfrm>
            <a:off x="3657600" y="2514600"/>
            <a:ext cx="4800600" cy="2862322"/>
          </a:xfrm>
          <a:prstGeom prst="rect">
            <a:avLst/>
          </a:prstGeom>
          <a:noFill/>
        </p:spPr>
        <p:txBody>
          <a:bodyPr wrap="square" rtlCol="0">
            <a:spAutoFit/>
          </a:bodyPr>
          <a:lstStyle/>
          <a:p>
            <a:r>
              <a:rPr lang="en-US" sz="3600" dirty="0" smtClean="0"/>
              <a:t>A  giraffe eats twigs of trees, grasses, and fruit.  Because it only eats plants, the giraffe is an herbivore.</a:t>
            </a:r>
            <a:endParaRPr lang="en-US" sz="3600" dirty="0"/>
          </a:p>
        </p:txBody>
      </p:sp>
      <p:sp>
        <p:nvSpPr>
          <p:cNvPr id="16" name="Rounded Rectangle 15">
            <a:hlinkClick r:id="rId2" action="ppaction://hlinksldjump"/>
          </p:cNvPr>
          <p:cNvSpPr/>
          <p:nvPr/>
        </p:nvSpPr>
        <p:spPr>
          <a:xfrm>
            <a:off x="838200" y="5715000"/>
            <a:ext cx="9906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Click here</a:t>
            </a:r>
            <a:endParaRPr lang="en-US" dirty="0">
              <a:solidFill>
                <a:schemeClr val="tx1"/>
              </a:solidFill>
            </a:endParaRPr>
          </a:p>
        </p:txBody>
      </p:sp>
      <p:sp>
        <p:nvSpPr>
          <p:cNvPr id="18" name="TextBox 17"/>
          <p:cNvSpPr txBox="1"/>
          <p:nvPr/>
        </p:nvSpPr>
        <p:spPr>
          <a:xfrm>
            <a:off x="1905000" y="6019800"/>
            <a:ext cx="3899594" cy="584775"/>
          </a:xfrm>
          <a:prstGeom prst="rect">
            <a:avLst/>
          </a:prstGeom>
          <a:noFill/>
        </p:spPr>
        <p:txBody>
          <a:bodyPr wrap="none" rtlCol="0">
            <a:spAutoFit/>
          </a:bodyPr>
          <a:lstStyle/>
          <a:p>
            <a:r>
              <a:rPr lang="en-US" sz="3200" dirty="0" smtClean="0"/>
              <a:t>Go back and try again.</a:t>
            </a:r>
            <a:endParaRPr lang="en-US" sz="3200" dirty="0"/>
          </a:p>
        </p:txBody>
      </p:sp>
      <p:pic>
        <p:nvPicPr>
          <p:cNvPr id="9" name="Picture 3" descr="C:\Users\bdinkel\Desktop\science images\giraffe.jpg"/>
          <p:cNvPicPr>
            <a:picLocks noChangeAspect="1" noChangeArrowheads="1"/>
          </p:cNvPicPr>
          <p:nvPr/>
        </p:nvPicPr>
        <p:blipFill>
          <a:blip r:embed="rId3"/>
          <a:srcRect/>
          <a:stretch>
            <a:fillRect/>
          </a:stretch>
        </p:blipFill>
        <p:spPr bwMode="auto">
          <a:xfrm>
            <a:off x="838200" y="2644378"/>
            <a:ext cx="2095052" cy="2782491"/>
          </a:xfrm>
          <a:prstGeom prst="rect">
            <a:avLst/>
          </a:prstGeom>
          <a:noFill/>
          <a:ln w="76200">
            <a:solidFill>
              <a:schemeClr val="bg1"/>
            </a:solid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2286000"/>
            <a:ext cx="7315200" cy="2362200"/>
          </a:xfrm>
          <a:prstGeom prst="rect">
            <a:avLst/>
          </a:prstGeom>
          <a:solidFill>
            <a:srgbClr val="92D05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2309098"/>
            <a:ext cx="7162800" cy="2431435"/>
          </a:xfrm>
          <a:prstGeom prst="rect">
            <a:avLst/>
          </a:prstGeom>
          <a:noFill/>
        </p:spPr>
        <p:txBody>
          <a:bodyPr wrap="square" rtlCol="0">
            <a:spAutoFit/>
          </a:bodyPr>
          <a:lstStyle/>
          <a:p>
            <a:pPr algn="ctr"/>
            <a:r>
              <a:rPr lang="en-US" sz="3600" dirty="0" smtClean="0"/>
              <a:t>If you’d like to learn more or play games, click the link below.</a:t>
            </a:r>
          </a:p>
          <a:p>
            <a:pPr algn="ctr"/>
            <a:endParaRPr lang="en-US" sz="3600" dirty="0" smtClean="0"/>
          </a:p>
          <a:p>
            <a:pPr algn="ctr"/>
            <a:endParaRPr lang="en-US" sz="4400" dirty="0"/>
          </a:p>
        </p:txBody>
      </p:sp>
      <p:sp>
        <p:nvSpPr>
          <p:cNvPr id="7" name="Oval 6"/>
          <p:cNvSpPr/>
          <p:nvPr/>
        </p:nvSpPr>
        <p:spPr>
          <a:xfrm rot="20602520">
            <a:off x="228600" y="239376"/>
            <a:ext cx="3505200" cy="1600200"/>
          </a:xfrm>
          <a:prstGeom prst="ellipse">
            <a:avLst/>
          </a:prstGeom>
          <a:solidFill>
            <a:srgbClr val="FFFF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Producer</a:t>
            </a:r>
            <a:endParaRPr lang="en-US" sz="4400" dirty="0">
              <a:solidFill>
                <a:schemeClr val="tx1"/>
              </a:solidFill>
            </a:endParaRPr>
          </a:p>
        </p:txBody>
      </p:sp>
      <p:sp>
        <p:nvSpPr>
          <p:cNvPr id="8" name="Isosceles Triangle 7"/>
          <p:cNvSpPr/>
          <p:nvPr/>
        </p:nvSpPr>
        <p:spPr>
          <a:xfrm>
            <a:off x="2133600" y="4804932"/>
            <a:ext cx="5036206" cy="1976868"/>
          </a:xfrm>
          <a:prstGeom prst="triangle">
            <a:avLst/>
          </a:prstGeom>
          <a:solidFill>
            <a:srgbClr val="FF00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Decomposer</a:t>
            </a:r>
            <a:endParaRPr lang="en-US" sz="3200" dirty="0">
              <a:solidFill>
                <a:schemeClr val="tx1"/>
              </a:solidFill>
            </a:endParaRPr>
          </a:p>
        </p:txBody>
      </p:sp>
      <p:sp>
        <p:nvSpPr>
          <p:cNvPr id="9" name="Regular Pentagon 8"/>
          <p:cNvSpPr/>
          <p:nvPr/>
        </p:nvSpPr>
        <p:spPr>
          <a:xfrm rot="847978">
            <a:off x="5358517" y="39163"/>
            <a:ext cx="3677663" cy="1905000"/>
          </a:xfrm>
          <a:prstGeom prst="pentagon">
            <a:avLst/>
          </a:prstGeom>
          <a:solidFill>
            <a:srgbClr val="0070C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Consumer</a:t>
            </a:r>
            <a:endParaRPr lang="en-US" sz="3600" dirty="0">
              <a:solidFill>
                <a:schemeClr val="tx1"/>
              </a:solidFill>
            </a:endParaRPr>
          </a:p>
        </p:txBody>
      </p:sp>
      <p:sp>
        <p:nvSpPr>
          <p:cNvPr id="10" name="Rounded Rectangle 9"/>
          <p:cNvSpPr/>
          <p:nvPr/>
        </p:nvSpPr>
        <p:spPr>
          <a:xfrm>
            <a:off x="3200400" y="3581400"/>
            <a:ext cx="2819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hlinkClick r:id="rId2"/>
              </a:rPr>
              <a:t>play a game</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1" name="Rectangle 10"/>
          <p:cNvSpPr/>
          <p:nvPr/>
        </p:nvSpPr>
        <p:spPr>
          <a:xfrm>
            <a:off x="1219200" y="304800"/>
            <a:ext cx="63246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Users\bdinkel\Desktop\science images\plant3.jpg"/>
          <p:cNvPicPr>
            <a:picLocks noChangeAspect="1" noChangeArrowheads="1"/>
          </p:cNvPicPr>
          <p:nvPr/>
        </p:nvPicPr>
        <p:blipFill>
          <a:blip r:embed="rId2"/>
          <a:srcRect/>
          <a:stretch>
            <a:fillRect/>
          </a:stretch>
        </p:blipFill>
        <p:spPr bwMode="auto">
          <a:xfrm>
            <a:off x="152400" y="1600200"/>
            <a:ext cx="3581400" cy="2667000"/>
          </a:xfrm>
          <a:prstGeom prst="ellipse">
            <a:avLst/>
          </a:prstGeom>
          <a:noFill/>
          <a:ln w="57150">
            <a:solidFill>
              <a:srgbClr val="002060"/>
            </a:solidFill>
          </a:ln>
        </p:spPr>
      </p:pic>
      <p:pic>
        <p:nvPicPr>
          <p:cNvPr id="1029" name="Picture 5" descr="C:\Users\bdinkel\Desktop\science images\zenias.jpg"/>
          <p:cNvPicPr>
            <a:picLocks noChangeAspect="1" noChangeArrowheads="1"/>
          </p:cNvPicPr>
          <p:nvPr/>
        </p:nvPicPr>
        <p:blipFill>
          <a:blip r:embed="rId3"/>
          <a:srcRect/>
          <a:stretch>
            <a:fillRect/>
          </a:stretch>
        </p:blipFill>
        <p:spPr bwMode="auto">
          <a:xfrm>
            <a:off x="5460613" y="1676401"/>
            <a:ext cx="3683387" cy="2590800"/>
          </a:xfrm>
          <a:prstGeom prst="ellipse">
            <a:avLst/>
          </a:prstGeom>
          <a:noFill/>
          <a:ln w="57150">
            <a:solidFill>
              <a:srgbClr val="002060"/>
            </a:solidFill>
          </a:ln>
        </p:spPr>
      </p:pic>
      <p:pic>
        <p:nvPicPr>
          <p:cNvPr id="1030" name="Picture 6" descr="C:\Users\bdinkel\Desktop\science images\broccoli plant.jpg"/>
          <p:cNvPicPr>
            <a:picLocks noChangeAspect="1" noChangeArrowheads="1"/>
          </p:cNvPicPr>
          <p:nvPr/>
        </p:nvPicPr>
        <p:blipFill>
          <a:blip r:embed="rId4"/>
          <a:srcRect/>
          <a:stretch>
            <a:fillRect/>
          </a:stretch>
        </p:blipFill>
        <p:spPr bwMode="auto">
          <a:xfrm>
            <a:off x="2743201" y="4114800"/>
            <a:ext cx="3810000" cy="2638137"/>
          </a:xfrm>
          <a:prstGeom prst="ellipse">
            <a:avLst/>
          </a:prstGeom>
          <a:noFill/>
          <a:ln w="57150">
            <a:solidFill>
              <a:srgbClr val="002060"/>
            </a:solidFill>
          </a:ln>
        </p:spPr>
      </p:pic>
      <p:sp>
        <p:nvSpPr>
          <p:cNvPr id="7" name="TextBox 6"/>
          <p:cNvSpPr txBox="1"/>
          <p:nvPr/>
        </p:nvSpPr>
        <p:spPr>
          <a:xfrm>
            <a:off x="1295400" y="228600"/>
            <a:ext cx="6248400" cy="830997"/>
          </a:xfrm>
          <a:prstGeom prst="rect">
            <a:avLst/>
          </a:prstGeom>
          <a:noFill/>
        </p:spPr>
        <p:txBody>
          <a:bodyPr wrap="square" rtlCol="0">
            <a:spAutoFit/>
          </a:bodyPr>
          <a:lstStyle/>
          <a:p>
            <a:pPr algn="ctr"/>
            <a:r>
              <a:rPr lang="en-US" sz="4800" b="1" dirty="0" smtClean="0"/>
              <a:t>Examples of Producers</a:t>
            </a:r>
            <a:endParaRPr lang="en-US" sz="4800" b="1" dirty="0"/>
          </a:p>
        </p:txBody>
      </p:sp>
      <p:sp>
        <p:nvSpPr>
          <p:cNvPr id="8" name="TextBox 7"/>
          <p:cNvSpPr txBox="1"/>
          <p:nvPr/>
        </p:nvSpPr>
        <p:spPr>
          <a:xfrm>
            <a:off x="0" y="3886200"/>
            <a:ext cx="1752600" cy="830997"/>
          </a:xfrm>
          <a:prstGeom prst="rect">
            <a:avLst/>
          </a:prstGeom>
          <a:noFill/>
        </p:spPr>
        <p:txBody>
          <a:bodyPr wrap="square" rtlCol="0">
            <a:spAutoFit/>
          </a:bodyPr>
          <a:lstStyle/>
          <a:p>
            <a:r>
              <a:rPr lang="en-US" sz="4800" dirty="0" smtClean="0"/>
              <a:t>Fern</a:t>
            </a:r>
            <a:endParaRPr lang="en-US" sz="4800" dirty="0"/>
          </a:p>
        </p:txBody>
      </p:sp>
      <p:sp>
        <p:nvSpPr>
          <p:cNvPr id="9" name="TextBox 8"/>
          <p:cNvSpPr txBox="1"/>
          <p:nvPr/>
        </p:nvSpPr>
        <p:spPr>
          <a:xfrm>
            <a:off x="4267200" y="1600200"/>
            <a:ext cx="2286000" cy="830997"/>
          </a:xfrm>
          <a:prstGeom prst="rect">
            <a:avLst/>
          </a:prstGeom>
          <a:noFill/>
        </p:spPr>
        <p:txBody>
          <a:bodyPr wrap="square" rtlCol="0">
            <a:spAutoFit/>
          </a:bodyPr>
          <a:lstStyle/>
          <a:p>
            <a:r>
              <a:rPr lang="en-US" sz="4800" dirty="0" err="1" smtClean="0"/>
              <a:t>zenia</a:t>
            </a:r>
            <a:endParaRPr lang="en-US" sz="4800" dirty="0"/>
          </a:p>
        </p:txBody>
      </p:sp>
      <p:sp>
        <p:nvSpPr>
          <p:cNvPr id="10" name="TextBox 9"/>
          <p:cNvSpPr txBox="1"/>
          <p:nvPr/>
        </p:nvSpPr>
        <p:spPr>
          <a:xfrm>
            <a:off x="6705600" y="5410200"/>
            <a:ext cx="2133600" cy="1446550"/>
          </a:xfrm>
          <a:prstGeom prst="rect">
            <a:avLst/>
          </a:prstGeom>
          <a:noFill/>
        </p:spPr>
        <p:txBody>
          <a:bodyPr wrap="square" rtlCol="0">
            <a:spAutoFit/>
          </a:bodyPr>
          <a:lstStyle/>
          <a:p>
            <a:r>
              <a:rPr lang="en-US" sz="4400" dirty="0" smtClean="0"/>
              <a:t>Broccoli plant</a:t>
            </a:r>
            <a:endParaRPr lang="en-US" sz="4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gular Pentagon 1"/>
          <p:cNvSpPr/>
          <p:nvPr/>
        </p:nvSpPr>
        <p:spPr>
          <a:xfrm>
            <a:off x="2209800" y="76200"/>
            <a:ext cx="4876800" cy="1981200"/>
          </a:xfrm>
          <a:prstGeom prst="pentagon">
            <a:avLst/>
          </a:prstGeom>
          <a:solidFill>
            <a:srgbClr val="0070C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Consumers</a:t>
            </a:r>
            <a:endParaRPr lang="en-US" sz="4400" dirty="0">
              <a:solidFill>
                <a:schemeClr val="tx1"/>
              </a:solidFill>
            </a:endParaRPr>
          </a:p>
        </p:txBody>
      </p:sp>
      <p:sp>
        <p:nvSpPr>
          <p:cNvPr id="3" name="TextBox 2"/>
          <p:cNvSpPr txBox="1"/>
          <p:nvPr/>
        </p:nvSpPr>
        <p:spPr>
          <a:xfrm>
            <a:off x="457200" y="2514600"/>
            <a:ext cx="8229600" cy="3785652"/>
          </a:xfrm>
          <a:prstGeom prst="rect">
            <a:avLst/>
          </a:prstGeom>
          <a:noFill/>
        </p:spPr>
        <p:txBody>
          <a:bodyPr wrap="square" rtlCol="0">
            <a:spAutoFit/>
          </a:bodyPr>
          <a:lstStyle/>
          <a:p>
            <a:r>
              <a:rPr lang="en-US" sz="4000" dirty="0" smtClean="0"/>
              <a:t>Consumers must eat, or consume, other organisms to obtain energy.  Consumers eat producers or eat other consumers.  Animals and people are consumers.  We eat plants or other animals for food energy.</a:t>
            </a:r>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0" name="Rectangle 9"/>
          <p:cNvSpPr/>
          <p:nvPr/>
        </p:nvSpPr>
        <p:spPr>
          <a:xfrm>
            <a:off x="1371600" y="381000"/>
            <a:ext cx="63246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304800"/>
            <a:ext cx="6705600" cy="830997"/>
          </a:xfrm>
          <a:prstGeom prst="rect">
            <a:avLst/>
          </a:prstGeom>
          <a:noFill/>
        </p:spPr>
        <p:txBody>
          <a:bodyPr wrap="square" rtlCol="0">
            <a:spAutoFit/>
          </a:bodyPr>
          <a:lstStyle/>
          <a:p>
            <a:r>
              <a:rPr lang="en-US" sz="4800" dirty="0" smtClean="0"/>
              <a:t>Examples of Consumers</a:t>
            </a:r>
            <a:endParaRPr lang="en-US" sz="4800" dirty="0"/>
          </a:p>
        </p:txBody>
      </p:sp>
      <p:pic>
        <p:nvPicPr>
          <p:cNvPr id="2051" name="Picture 3" descr="C:\Users\bdinkel\Desktop\science images\bear.jpg"/>
          <p:cNvPicPr>
            <a:picLocks noChangeAspect="1" noChangeArrowheads="1"/>
          </p:cNvPicPr>
          <p:nvPr/>
        </p:nvPicPr>
        <p:blipFill>
          <a:blip r:embed="rId2"/>
          <a:srcRect/>
          <a:stretch>
            <a:fillRect/>
          </a:stretch>
        </p:blipFill>
        <p:spPr bwMode="auto">
          <a:xfrm>
            <a:off x="152400" y="3505200"/>
            <a:ext cx="3429000" cy="2827792"/>
          </a:xfrm>
          <a:prstGeom prst="pentagon">
            <a:avLst/>
          </a:prstGeom>
          <a:noFill/>
        </p:spPr>
      </p:pic>
      <p:pic>
        <p:nvPicPr>
          <p:cNvPr id="2052" name="Picture 4" descr="C:\Users\bdinkel\Desktop\science images\catepillar.jpg"/>
          <p:cNvPicPr>
            <a:picLocks noChangeAspect="1" noChangeArrowheads="1"/>
          </p:cNvPicPr>
          <p:nvPr/>
        </p:nvPicPr>
        <p:blipFill>
          <a:blip r:embed="rId3"/>
          <a:srcRect/>
          <a:stretch>
            <a:fillRect/>
          </a:stretch>
        </p:blipFill>
        <p:spPr bwMode="auto">
          <a:xfrm>
            <a:off x="5562600" y="3505200"/>
            <a:ext cx="3454400" cy="2751909"/>
          </a:xfrm>
          <a:prstGeom prst="pentagon">
            <a:avLst/>
          </a:prstGeom>
          <a:noFill/>
        </p:spPr>
      </p:pic>
      <p:pic>
        <p:nvPicPr>
          <p:cNvPr id="2053" name="Picture 5" descr="C:\Users\bdinkel\Desktop\science images\Coyote.jpg"/>
          <p:cNvPicPr>
            <a:picLocks noChangeAspect="1" noChangeArrowheads="1"/>
          </p:cNvPicPr>
          <p:nvPr/>
        </p:nvPicPr>
        <p:blipFill>
          <a:blip r:embed="rId4"/>
          <a:srcRect/>
          <a:stretch>
            <a:fillRect/>
          </a:stretch>
        </p:blipFill>
        <p:spPr bwMode="auto">
          <a:xfrm>
            <a:off x="2743200" y="1143000"/>
            <a:ext cx="3851534" cy="2580528"/>
          </a:xfrm>
          <a:prstGeom prst="pentagon">
            <a:avLst/>
          </a:prstGeom>
          <a:noFill/>
        </p:spPr>
      </p:pic>
      <p:sp>
        <p:nvSpPr>
          <p:cNvPr id="7" name="TextBox 6"/>
          <p:cNvSpPr txBox="1"/>
          <p:nvPr/>
        </p:nvSpPr>
        <p:spPr>
          <a:xfrm>
            <a:off x="533400" y="6179403"/>
            <a:ext cx="2514600" cy="830997"/>
          </a:xfrm>
          <a:prstGeom prst="rect">
            <a:avLst/>
          </a:prstGeom>
          <a:noFill/>
        </p:spPr>
        <p:txBody>
          <a:bodyPr wrap="square" rtlCol="0">
            <a:spAutoFit/>
          </a:bodyPr>
          <a:lstStyle/>
          <a:p>
            <a:pPr algn="ctr"/>
            <a:r>
              <a:rPr lang="en-US" sz="4800" dirty="0" smtClean="0"/>
              <a:t>Bear</a:t>
            </a:r>
            <a:endParaRPr lang="en-US" sz="4800" dirty="0"/>
          </a:p>
        </p:txBody>
      </p:sp>
      <p:sp>
        <p:nvSpPr>
          <p:cNvPr id="8" name="TextBox 7"/>
          <p:cNvSpPr txBox="1"/>
          <p:nvPr/>
        </p:nvSpPr>
        <p:spPr>
          <a:xfrm>
            <a:off x="3657600" y="3581400"/>
            <a:ext cx="2133600" cy="830997"/>
          </a:xfrm>
          <a:prstGeom prst="rect">
            <a:avLst/>
          </a:prstGeom>
          <a:noFill/>
        </p:spPr>
        <p:txBody>
          <a:bodyPr wrap="square" rtlCol="0">
            <a:spAutoFit/>
          </a:bodyPr>
          <a:lstStyle/>
          <a:p>
            <a:pPr algn="ctr"/>
            <a:r>
              <a:rPr lang="en-US" sz="4800" dirty="0" smtClean="0"/>
              <a:t>Coyote</a:t>
            </a:r>
            <a:endParaRPr lang="en-US" sz="4800" dirty="0"/>
          </a:p>
        </p:txBody>
      </p:sp>
      <p:sp>
        <p:nvSpPr>
          <p:cNvPr id="9" name="TextBox 8"/>
          <p:cNvSpPr txBox="1"/>
          <p:nvPr/>
        </p:nvSpPr>
        <p:spPr>
          <a:xfrm>
            <a:off x="6019800" y="6096000"/>
            <a:ext cx="2819400" cy="830997"/>
          </a:xfrm>
          <a:prstGeom prst="rect">
            <a:avLst/>
          </a:prstGeom>
          <a:noFill/>
        </p:spPr>
        <p:txBody>
          <a:bodyPr wrap="square" rtlCol="0">
            <a:spAutoFit/>
          </a:bodyPr>
          <a:lstStyle/>
          <a:p>
            <a:pPr algn="ctr"/>
            <a:r>
              <a:rPr lang="en-US" sz="4800" dirty="0" smtClean="0"/>
              <a:t>Caterpillar</a:t>
            </a:r>
            <a:endParaRPr lang="en-US" sz="4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Rectangle 4"/>
          <p:cNvSpPr/>
          <p:nvPr/>
        </p:nvSpPr>
        <p:spPr>
          <a:xfrm>
            <a:off x="1143000" y="76200"/>
            <a:ext cx="68580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p:cNvGraphicFramePr/>
          <p:nvPr/>
        </p:nvGraphicFramePr>
        <p:xfrm>
          <a:off x="762000" y="1143000"/>
          <a:ext cx="78486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219200" y="0"/>
            <a:ext cx="7315200" cy="830997"/>
          </a:xfrm>
          <a:prstGeom prst="rect">
            <a:avLst/>
          </a:prstGeom>
          <a:noFill/>
        </p:spPr>
        <p:txBody>
          <a:bodyPr wrap="square" rtlCol="0">
            <a:spAutoFit/>
          </a:bodyPr>
          <a:lstStyle/>
          <a:p>
            <a:r>
              <a:rPr lang="en-US" sz="4800" dirty="0" smtClean="0"/>
              <a:t>Three Types of Consumers</a:t>
            </a:r>
            <a:endParaRPr lang="en-US" sz="4800" dirty="0"/>
          </a:p>
        </p:txBody>
      </p:sp>
      <p:sp>
        <p:nvSpPr>
          <p:cNvPr id="4" name="TextBox 3"/>
          <p:cNvSpPr txBox="1"/>
          <p:nvPr/>
        </p:nvSpPr>
        <p:spPr>
          <a:xfrm>
            <a:off x="1143000" y="3657600"/>
            <a:ext cx="2438400" cy="646331"/>
          </a:xfrm>
          <a:prstGeom prst="rect">
            <a:avLst/>
          </a:prstGeom>
          <a:noFill/>
        </p:spPr>
        <p:txBody>
          <a:bodyPr wrap="square" rtlCol="0">
            <a:spAutoFit/>
          </a:bodyPr>
          <a:lstStyle/>
          <a:p>
            <a:r>
              <a:rPr lang="en-US" sz="3600" b="1" dirty="0" smtClean="0">
                <a:solidFill>
                  <a:schemeClr val="bg1"/>
                </a:solidFill>
              </a:rPr>
              <a:t>Consumers</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1066800" y="76200"/>
            <a:ext cx="7239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71600" y="67270"/>
            <a:ext cx="6709722" cy="923330"/>
          </a:xfrm>
          <a:prstGeom prst="rect">
            <a:avLst/>
          </a:prstGeom>
          <a:noFill/>
        </p:spPr>
        <p:txBody>
          <a:bodyPr wrap="none" rtlCol="0">
            <a:spAutoFit/>
          </a:bodyPr>
          <a:lstStyle/>
          <a:p>
            <a:pPr algn="ctr"/>
            <a:r>
              <a:rPr lang="en-US" sz="5400" dirty="0" smtClean="0"/>
              <a:t>Examples of Carnivores</a:t>
            </a:r>
            <a:endParaRPr lang="en-US" sz="5400" dirty="0"/>
          </a:p>
        </p:txBody>
      </p:sp>
      <p:pic>
        <p:nvPicPr>
          <p:cNvPr id="1026" name="Picture 2" descr="C:\Users\bdinkel\Desktop\science images\boa constrictor.jpg"/>
          <p:cNvPicPr>
            <a:picLocks noChangeAspect="1" noChangeArrowheads="1"/>
          </p:cNvPicPr>
          <p:nvPr/>
        </p:nvPicPr>
        <p:blipFill>
          <a:blip r:embed="rId2"/>
          <a:srcRect/>
          <a:stretch>
            <a:fillRect/>
          </a:stretch>
        </p:blipFill>
        <p:spPr bwMode="auto">
          <a:xfrm>
            <a:off x="2667000" y="4191000"/>
            <a:ext cx="3352800" cy="2169459"/>
          </a:xfrm>
          <a:prstGeom prst="flowChartConnector">
            <a:avLst/>
          </a:prstGeom>
          <a:noFill/>
        </p:spPr>
      </p:pic>
      <p:pic>
        <p:nvPicPr>
          <p:cNvPr id="1027" name="Picture 3" descr="C:\Users\bdinkel\Desktop\science images\cheetah.jpg"/>
          <p:cNvPicPr>
            <a:picLocks noChangeAspect="1" noChangeArrowheads="1"/>
          </p:cNvPicPr>
          <p:nvPr/>
        </p:nvPicPr>
        <p:blipFill>
          <a:blip r:embed="rId3"/>
          <a:srcRect/>
          <a:stretch>
            <a:fillRect/>
          </a:stretch>
        </p:blipFill>
        <p:spPr bwMode="auto">
          <a:xfrm>
            <a:off x="228600" y="1295400"/>
            <a:ext cx="3352800" cy="2164080"/>
          </a:xfrm>
          <a:prstGeom prst="flowChartConnector">
            <a:avLst/>
          </a:prstGeom>
          <a:noFill/>
        </p:spPr>
      </p:pic>
      <p:pic>
        <p:nvPicPr>
          <p:cNvPr id="1028" name="Picture 4" descr="C:\Users\bdinkel\Desktop\science images\bald eagle.jpg"/>
          <p:cNvPicPr>
            <a:picLocks noChangeAspect="1" noChangeArrowheads="1"/>
          </p:cNvPicPr>
          <p:nvPr/>
        </p:nvPicPr>
        <p:blipFill>
          <a:blip r:embed="rId4"/>
          <a:srcRect/>
          <a:stretch>
            <a:fillRect/>
          </a:stretch>
        </p:blipFill>
        <p:spPr bwMode="auto">
          <a:xfrm>
            <a:off x="6477000" y="1295400"/>
            <a:ext cx="2326789" cy="3215888"/>
          </a:xfrm>
          <a:prstGeom prst="flowChartConnector">
            <a:avLst/>
          </a:prstGeom>
          <a:noFill/>
        </p:spPr>
      </p:pic>
      <p:sp>
        <p:nvSpPr>
          <p:cNvPr id="6" name="TextBox 5"/>
          <p:cNvSpPr txBox="1"/>
          <p:nvPr/>
        </p:nvSpPr>
        <p:spPr>
          <a:xfrm>
            <a:off x="3581400" y="1447800"/>
            <a:ext cx="2286000" cy="1938992"/>
          </a:xfrm>
          <a:prstGeom prst="rect">
            <a:avLst/>
          </a:prstGeom>
          <a:noFill/>
        </p:spPr>
        <p:txBody>
          <a:bodyPr wrap="square" rtlCol="0">
            <a:spAutoFit/>
          </a:bodyPr>
          <a:lstStyle/>
          <a:p>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cheetah’s diet consists of antelope, small mammals and birds.</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8" name="TextBox 7"/>
          <p:cNvSpPr txBox="1"/>
          <p:nvPr/>
        </p:nvSpPr>
        <p:spPr>
          <a:xfrm>
            <a:off x="838200" y="3733800"/>
            <a:ext cx="2133600" cy="3046988"/>
          </a:xfrm>
          <a:prstGeom prst="rect">
            <a:avLst/>
          </a:prstGeom>
          <a:noFill/>
        </p:spPr>
        <p:txBody>
          <a:bodyPr wrap="square" rtlCol="0">
            <a:spAutoFit/>
          </a:bodyPr>
          <a:lstStyle/>
          <a:p>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boa constrictor’s diet consists of rodents, lizards, birds, bats, and small mammals.</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TextBox 8"/>
          <p:cNvSpPr txBox="1"/>
          <p:nvPr/>
        </p:nvSpPr>
        <p:spPr>
          <a:xfrm>
            <a:off x="6705600" y="4572000"/>
            <a:ext cx="2667000" cy="1569660"/>
          </a:xfrm>
          <a:prstGeom prst="rect">
            <a:avLst/>
          </a:prstGeom>
          <a:noFill/>
        </p:spPr>
        <p:txBody>
          <a:bodyPr wrap="square" rtlCol="0">
            <a:spAutoFit/>
          </a:bodyPr>
          <a:lstStyle/>
          <a:p>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bald eagle’s diet consists of fish, waterfowl, small mammals.</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0" name="Rectangle 19"/>
          <p:cNvSpPr/>
          <p:nvPr/>
        </p:nvSpPr>
        <p:spPr>
          <a:xfrm>
            <a:off x="990600" y="304800"/>
            <a:ext cx="7239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43000" y="304800"/>
            <a:ext cx="6785064" cy="923330"/>
          </a:xfrm>
          <a:prstGeom prst="rect">
            <a:avLst/>
          </a:prstGeom>
          <a:noFill/>
        </p:spPr>
        <p:txBody>
          <a:bodyPr wrap="none" rtlCol="0">
            <a:spAutoFit/>
          </a:bodyPr>
          <a:lstStyle/>
          <a:p>
            <a:pPr algn="ctr"/>
            <a:r>
              <a:rPr lang="en-US" sz="5400" dirty="0" smtClean="0"/>
              <a:t>Examples of Herbivores</a:t>
            </a:r>
            <a:endParaRPr lang="en-US" sz="5400" dirty="0"/>
          </a:p>
        </p:txBody>
      </p:sp>
      <p:pic>
        <p:nvPicPr>
          <p:cNvPr id="2053" name="Picture 5" descr="C:\Users\bdinkel\Desktop\science images\deer.jpg"/>
          <p:cNvPicPr>
            <a:picLocks noChangeAspect="1" noChangeArrowheads="1"/>
          </p:cNvPicPr>
          <p:nvPr/>
        </p:nvPicPr>
        <p:blipFill>
          <a:blip r:embed="rId2"/>
          <a:srcRect/>
          <a:stretch>
            <a:fillRect/>
          </a:stretch>
        </p:blipFill>
        <p:spPr bwMode="auto">
          <a:xfrm>
            <a:off x="6249960" y="1447800"/>
            <a:ext cx="2894040" cy="2057400"/>
          </a:xfrm>
          <a:prstGeom prst="rect">
            <a:avLst/>
          </a:prstGeom>
          <a:noFill/>
        </p:spPr>
      </p:pic>
      <p:pic>
        <p:nvPicPr>
          <p:cNvPr id="2054" name="Picture 6" descr="C:\Users\bdinkel\Desktop\science images\beaver.jpg"/>
          <p:cNvPicPr>
            <a:picLocks noChangeAspect="1" noChangeArrowheads="1"/>
          </p:cNvPicPr>
          <p:nvPr/>
        </p:nvPicPr>
        <p:blipFill>
          <a:blip r:embed="rId3"/>
          <a:srcRect/>
          <a:stretch>
            <a:fillRect/>
          </a:stretch>
        </p:blipFill>
        <p:spPr bwMode="auto">
          <a:xfrm>
            <a:off x="2971800" y="4368800"/>
            <a:ext cx="3048000" cy="2032000"/>
          </a:xfrm>
          <a:prstGeom prst="rect">
            <a:avLst/>
          </a:prstGeom>
          <a:noFill/>
        </p:spPr>
      </p:pic>
      <p:pic>
        <p:nvPicPr>
          <p:cNvPr id="2055" name="Picture 7" descr="C:\Users\bdinkel\Desktop\science images\catepillar.jpg"/>
          <p:cNvPicPr>
            <a:picLocks noChangeAspect="1" noChangeArrowheads="1"/>
          </p:cNvPicPr>
          <p:nvPr/>
        </p:nvPicPr>
        <p:blipFill>
          <a:blip r:embed="rId4"/>
          <a:srcRect/>
          <a:stretch>
            <a:fillRect/>
          </a:stretch>
        </p:blipFill>
        <p:spPr bwMode="auto">
          <a:xfrm>
            <a:off x="272006" y="1752600"/>
            <a:ext cx="2982088" cy="2019300"/>
          </a:xfrm>
          <a:prstGeom prst="rect">
            <a:avLst/>
          </a:prstGeom>
          <a:noFill/>
        </p:spPr>
      </p:pic>
      <p:sp>
        <p:nvSpPr>
          <p:cNvPr id="12" name="TextBox 11"/>
          <p:cNvSpPr txBox="1"/>
          <p:nvPr/>
        </p:nvSpPr>
        <p:spPr>
          <a:xfrm>
            <a:off x="3429000" y="1447800"/>
            <a:ext cx="2286000" cy="2677656"/>
          </a:xfrm>
          <a:prstGeom prst="rect">
            <a:avLst/>
          </a:prstGeom>
          <a:noFill/>
        </p:spPr>
        <p:txBody>
          <a:bodyPr wrap="square" rtlCol="0">
            <a:spAutoFit/>
          </a:bodyPr>
          <a:lstStyle/>
          <a:p>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caterpillar’s diet consists of the leaves of flowering plants and trees.</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3" name="TextBox 12"/>
          <p:cNvSpPr txBox="1"/>
          <p:nvPr/>
        </p:nvSpPr>
        <p:spPr>
          <a:xfrm>
            <a:off x="1066800" y="4267200"/>
            <a:ext cx="2133600" cy="2308324"/>
          </a:xfrm>
          <a:prstGeom prst="rect">
            <a:avLst/>
          </a:prstGeom>
          <a:noFill/>
        </p:spPr>
        <p:txBody>
          <a:bodyPr wrap="square" rtlCol="0">
            <a:spAutoFit/>
          </a:bodyPr>
          <a:lstStyle/>
          <a:p>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beaver’s diet consists of twigs, shoots, leaves, and tree bark.</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9" name="TextBox 18"/>
          <p:cNvSpPr txBox="1"/>
          <p:nvPr/>
        </p:nvSpPr>
        <p:spPr>
          <a:xfrm>
            <a:off x="6705600" y="3657600"/>
            <a:ext cx="2286000" cy="1938992"/>
          </a:xfrm>
          <a:prstGeom prst="rect">
            <a:avLst/>
          </a:prstGeom>
          <a:noFill/>
        </p:spPr>
        <p:txBody>
          <a:bodyPr wrap="square" rtlCol="0">
            <a:spAutoFit/>
          </a:bodyPr>
          <a:lstStyle/>
          <a:p>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deer’s diet consists of green plants, buds, twigs, and acorns.</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1475</Words>
  <Application>Microsoft Office PowerPoint</Application>
  <PresentationFormat>On-screen Show (4:3)</PresentationFormat>
  <Paragraphs>241</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58</cp:revision>
  <dcterms:created xsi:type="dcterms:W3CDTF">2010-03-07T17:58:53Z</dcterms:created>
  <dcterms:modified xsi:type="dcterms:W3CDTF">2011-04-08T17:05:06Z</dcterms:modified>
</cp:coreProperties>
</file>