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735"/>
    <a:srgbClr val="EAEA8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CB3DED-3577-401F-A6A6-70B76F1DB585}" type="datetimeFigureOut">
              <a:rPr lang="en-US" smtClean="0"/>
              <a:pPr/>
              <a:t>4/13/2010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D34D3-9113-4403-83A8-195F3E19A6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B3DED-3577-401F-A6A6-70B76F1DB585}" type="datetimeFigureOut">
              <a:rPr lang="en-US" smtClean="0"/>
              <a:pPr/>
              <a:t>4/13/2010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D34D3-9113-4403-83A8-195F3E19A6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B3DED-3577-401F-A6A6-70B76F1DB585}" type="datetimeFigureOut">
              <a:rPr lang="en-US" smtClean="0"/>
              <a:pPr/>
              <a:t>4/13/2010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D34D3-9113-4403-83A8-195F3E19A6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B3DED-3577-401F-A6A6-70B76F1DB585}" type="datetimeFigureOut">
              <a:rPr lang="en-US" smtClean="0"/>
              <a:pPr/>
              <a:t>4/13/2010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D34D3-9113-4403-83A8-195F3E19A6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CB3DED-3577-401F-A6A6-70B76F1DB585}" type="datetimeFigureOut">
              <a:rPr lang="en-US" smtClean="0"/>
              <a:pPr/>
              <a:t>4/13/2010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D34D3-9113-4403-83A8-195F3E19A6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CB3DED-3577-401F-A6A6-70B76F1DB585}" type="datetimeFigureOut">
              <a:rPr lang="en-US" smtClean="0"/>
              <a:pPr/>
              <a:t>4/13/2010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D34D3-9113-4403-83A8-195F3E19A6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CB3DED-3577-401F-A6A6-70B76F1DB585}" type="datetimeFigureOut">
              <a:rPr lang="en-US" smtClean="0"/>
              <a:pPr/>
              <a:t>4/13/2010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4D34D3-9113-4403-83A8-195F3E19A6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CB3DED-3577-401F-A6A6-70B76F1DB585}" type="datetimeFigureOut">
              <a:rPr lang="en-US" smtClean="0"/>
              <a:pPr/>
              <a:t>4/13/2010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4D34D3-9113-4403-83A8-195F3E19A6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B3DED-3577-401F-A6A6-70B76F1DB585}" type="datetimeFigureOut">
              <a:rPr lang="en-US" smtClean="0"/>
              <a:pPr/>
              <a:t>4/13/2010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4D34D3-9113-4403-83A8-195F3E19A6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B3DED-3577-401F-A6A6-70B76F1DB585}" type="datetimeFigureOut">
              <a:rPr lang="en-US" smtClean="0"/>
              <a:pPr/>
              <a:t>4/13/2010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D34D3-9113-4403-83A8-195F3E19A6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B3DED-3577-401F-A6A6-70B76F1DB585}" type="datetimeFigureOut">
              <a:rPr lang="en-US" smtClean="0"/>
              <a:pPr/>
              <a:t>4/13/2010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D34D3-9113-4403-83A8-195F3E19A6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B3DED-3577-401F-A6A6-70B76F1DB585}" type="datetimeFigureOut">
              <a:rPr lang="en-US" smtClean="0"/>
              <a:pPr/>
              <a:t>4/13/2010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D34D3-9113-4403-83A8-195F3E19A6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3.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dinkel\Desktop\science images\computer monitor.jpg"/>
          <p:cNvPicPr>
            <a:picLocks noChangeAspect="1" noChangeArrowheads="1"/>
          </p:cNvPicPr>
          <p:nvPr/>
        </p:nvPicPr>
        <p:blipFill>
          <a:blip r:embed="rId2"/>
          <a:srcRect/>
          <a:stretch>
            <a:fillRect/>
          </a:stretch>
        </p:blipFill>
        <p:spPr bwMode="auto">
          <a:xfrm>
            <a:off x="76200" y="28652"/>
            <a:ext cx="8991600" cy="6905548"/>
          </a:xfrm>
          <a:prstGeom prst="rect">
            <a:avLst/>
          </a:prstGeom>
          <a:noFill/>
        </p:spPr>
      </p:pic>
      <p:sp>
        <p:nvSpPr>
          <p:cNvPr id="5" name="TextBox 4"/>
          <p:cNvSpPr txBox="1"/>
          <p:nvPr/>
        </p:nvSpPr>
        <p:spPr>
          <a:xfrm>
            <a:off x="533400" y="1219200"/>
            <a:ext cx="8256662" cy="3416320"/>
          </a:xfrm>
          <a:prstGeom prst="rect">
            <a:avLst/>
          </a:prstGeom>
          <a:noFill/>
        </p:spPr>
        <p:txBody>
          <a:bodyPr wrap="square" rtlCol="0">
            <a:spAutoFit/>
          </a:bodyPr>
          <a:lstStyle/>
          <a:p>
            <a:pPr algn="ctr"/>
            <a:r>
              <a:rPr lang="en-US" sz="6000" dirty="0" smtClean="0">
                <a:solidFill>
                  <a:srgbClr val="0070C0"/>
                </a:solidFill>
                <a:latin typeface="akaDylan Collage" pitchFamily="82" charset="0"/>
              </a:rPr>
              <a:t>Let’s chat about </a:t>
            </a:r>
          </a:p>
          <a:p>
            <a:pPr algn="ctr"/>
            <a:r>
              <a:rPr lang="en-US" sz="6000" dirty="0" smtClean="0">
                <a:solidFill>
                  <a:srgbClr val="0070C0"/>
                </a:solidFill>
                <a:latin typeface="akaDylan Collage" pitchFamily="82" charset="0"/>
              </a:rPr>
              <a:t>ecosystems!</a:t>
            </a:r>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5">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dinkel\Desktop\science images\computer monitor.jpg"/>
          <p:cNvPicPr>
            <a:picLocks noChangeAspect="1" noChangeArrowheads="1"/>
          </p:cNvPicPr>
          <p:nvPr/>
        </p:nvPicPr>
        <p:blipFill>
          <a:blip r:embed="rId2"/>
          <a:srcRect/>
          <a:stretch>
            <a:fillRect/>
          </a:stretch>
        </p:blipFill>
        <p:spPr bwMode="auto">
          <a:xfrm>
            <a:off x="76200" y="28652"/>
            <a:ext cx="8991600" cy="6905548"/>
          </a:xfrm>
          <a:prstGeom prst="rect">
            <a:avLst/>
          </a:prstGeom>
          <a:noFill/>
        </p:spPr>
      </p:pic>
      <p:sp>
        <p:nvSpPr>
          <p:cNvPr id="4" name="TextBox 3"/>
          <p:cNvSpPr txBox="1"/>
          <p:nvPr/>
        </p:nvSpPr>
        <p:spPr>
          <a:xfrm>
            <a:off x="1066800" y="1143000"/>
            <a:ext cx="7282763" cy="1384995"/>
          </a:xfrm>
          <a:prstGeom prst="rect">
            <a:avLst/>
          </a:prstGeom>
          <a:noFill/>
        </p:spPr>
        <p:txBody>
          <a:bodyPr wrap="none" rtlCol="0">
            <a:spAutoFit/>
          </a:bodyPr>
          <a:lstStyle/>
          <a:p>
            <a:r>
              <a:rPr lang="en-US" sz="2800" dirty="0" smtClean="0">
                <a:solidFill>
                  <a:srgbClr val="0070C0"/>
                </a:solidFill>
                <a:latin typeface="Aharoni" pitchFamily="2" charset="-79"/>
                <a:cs typeface="Aharoni" pitchFamily="2" charset="-79"/>
              </a:rPr>
              <a:t>Allison: </a:t>
            </a:r>
            <a:r>
              <a:rPr lang="en-US" sz="2800" dirty="0" smtClean="0">
                <a:latin typeface="Arno Pro Caption" pitchFamily="18" charset="0"/>
                <a:cs typeface="Aharoni" pitchFamily="2" charset="-79"/>
              </a:rPr>
              <a:t>If the nonliving things are called </a:t>
            </a:r>
            <a:r>
              <a:rPr lang="en-US" sz="2800" dirty="0" err="1" smtClean="0">
                <a:latin typeface="Arno Pro Caption" pitchFamily="18" charset="0"/>
                <a:cs typeface="Aharoni" pitchFamily="2" charset="-79"/>
              </a:rPr>
              <a:t>abiotic</a:t>
            </a:r>
            <a:r>
              <a:rPr lang="en-US" sz="2800" dirty="0" smtClean="0">
                <a:latin typeface="Arno Pro Caption" pitchFamily="18" charset="0"/>
                <a:cs typeface="Aharoni" pitchFamily="2" charset="-79"/>
              </a:rPr>
              <a:t> </a:t>
            </a:r>
          </a:p>
          <a:p>
            <a:r>
              <a:rPr lang="en-US" sz="2800" dirty="0" smtClean="0">
                <a:latin typeface="Arno Pro Caption" pitchFamily="18" charset="0"/>
                <a:cs typeface="Aharoni" pitchFamily="2" charset="-79"/>
              </a:rPr>
              <a:t>factors, what are the living things called? </a:t>
            </a:r>
          </a:p>
          <a:p>
            <a:endParaRPr lang="en-US" sz="2800" dirty="0">
              <a:latin typeface="Arno Pro Caption" pitchFamily="18" charset="0"/>
              <a:cs typeface="Aharoni" pitchFamily="2" charset="-79"/>
            </a:endParaRPr>
          </a:p>
        </p:txBody>
      </p:sp>
      <p:sp>
        <p:nvSpPr>
          <p:cNvPr id="6" name="TextBox 5"/>
          <p:cNvSpPr txBox="1"/>
          <p:nvPr/>
        </p:nvSpPr>
        <p:spPr>
          <a:xfrm>
            <a:off x="1066800" y="2819400"/>
            <a:ext cx="6705600" cy="1384995"/>
          </a:xfrm>
          <a:prstGeom prst="rect">
            <a:avLst/>
          </a:prstGeom>
          <a:noFill/>
        </p:spPr>
        <p:txBody>
          <a:bodyPr wrap="square" rtlCol="0">
            <a:spAutoFit/>
          </a:bodyPr>
          <a:lstStyle/>
          <a:p>
            <a:r>
              <a:rPr lang="en-US" sz="2800" dirty="0" smtClean="0">
                <a:solidFill>
                  <a:srgbClr val="FF0000"/>
                </a:solidFill>
                <a:latin typeface="Aharoni" pitchFamily="2" charset="-79"/>
                <a:cs typeface="Aharoni" pitchFamily="2" charset="-79"/>
              </a:rPr>
              <a:t>Mr. Brown: </a:t>
            </a:r>
            <a:r>
              <a:rPr lang="en-US" sz="2800" dirty="0" smtClean="0">
                <a:latin typeface="Arno Pro Caption" pitchFamily="18" charset="0"/>
              </a:rPr>
              <a:t>The living things are called biotic factors.  Biotic factors actually include </a:t>
            </a:r>
          </a:p>
          <a:p>
            <a:r>
              <a:rPr lang="en-US" sz="2800" dirty="0" smtClean="0">
                <a:latin typeface="Arno Pro Caption" pitchFamily="18" charset="0"/>
              </a:rPr>
              <a:t>anything that is living or was once living.</a:t>
            </a:r>
            <a:endParaRPr lang="en-US" sz="2800" dirty="0">
              <a:latin typeface="Arno Pro Captio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2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200"/>
                                        <p:tgtEl>
                                          <p:spTgt spid="4"/>
                                        </p:tgtEl>
                                        <p:attrNameLst>
                                          <p:attrName>fillcolor</p:attrName>
                                        </p:attrNameLst>
                                      </p:cBhvr>
                                      <p:tavLst>
                                        <p:tav tm="0">
                                          <p:val>
                                            <p:clrVal>
                                              <a:schemeClr val="accent2"/>
                                            </p:clrVal>
                                          </p:val>
                                        </p:tav>
                                        <p:tav tm="50000">
                                          <p:val>
                                            <p:clrVal>
                                              <a:schemeClr val="hlink"/>
                                            </p:clrVal>
                                          </p:val>
                                        </p:tav>
                                      </p:tavLst>
                                    </p:anim>
                                    <p:set>
                                      <p:cBhvr>
                                        <p:cTn id="9" dur="200"/>
                                        <p:tgtEl>
                                          <p:spTgt spid="4"/>
                                        </p:tgtEl>
                                        <p:attrNameLst>
                                          <p:attrName>fill.type</p:attrName>
                                        </p:attrNameLst>
                                      </p:cBhvr>
                                      <p:to>
                                        <p:strVal val="solid"/>
                                      </p:to>
                                    </p:set>
                                  </p:childTnLst>
                                </p:cTn>
                              </p:par>
                            </p:childTnLst>
                          </p:cTn>
                        </p:par>
                        <p:par>
                          <p:cTn id="10" fill="hold">
                            <p:stCondLst>
                              <p:cond delay="8200"/>
                            </p:stCondLst>
                            <p:childTnLst>
                              <p:par>
                                <p:cTn id="11" presetID="27" presetClass="entr" presetSubtype="0" fill="hold" grpId="0" nodeType="afterEffect">
                                  <p:stCondLst>
                                    <p:cond delay="100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2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200"/>
                                        <p:tgtEl>
                                          <p:spTgt spid="6"/>
                                        </p:tgtEl>
                                        <p:attrNameLst>
                                          <p:attrName>fillcolor</p:attrName>
                                        </p:attrNameLst>
                                      </p:cBhvr>
                                      <p:tavLst>
                                        <p:tav tm="0">
                                          <p:val>
                                            <p:clrVal>
                                              <a:schemeClr val="accent2"/>
                                            </p:clrVal>
                                          </p:val>
                                        </p:tav>
                                        <p:tav tm="50000">
                                          <p:val>
                                            <p:clrVal>
                                              <a:schemeClr val="hlink"/>
                                            </p:clrVal>
                                          </p:val>
                                        </p:tav>
                                      </p:tavLst>
                                    </p:anim>
                                    <p:set>
                                      <p:cBhvr>
                                        <p:cTn id="15" dur="2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0" y="0"/>
            <a:ext cx="9144000" cy="685800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Users\bdinkel\Desktop\science images\mice.jpg"/>
          <p:cNvPicPr>
            <a:picLocks noChangeAspect="1" noChangeArrowheads="1"/>
          </p:cNvPicPr>
          <p:nvPr/>
        </p:nvPicPr>
        <p:blipFill>
          <a:blip r:embed="rId2"/>
          <a:srcRect/>
          <a:stretch>
            <a:fillRect/>
          </a:stretch>
        </p:blipFill>
        <p:spPr bwMode="auto">
          <a:xfrm>
            <a:off x="304800" y="228600"/>
            <a:ext cx="2362200" cy="1853671"/>
          </a:xfrm>
          <a:prstGeom prst="rect">
            <a:avLst/>
          </a:prstGeom>
          <a:noFill/>
        </p:spPr>
      </p:pic>
      <p:pic>
        <p:nvPicPr>
          <p:cNvPr id="6147" name="Picture 3" descr="C:\Users\bdinkel\Desktop\science images\Prairie Dog.jpg"/>
          <p:cNvPicPr>
            <a:picLocks noChangeAspect="1" noChangeArrowheads="1"/>
          </p:cNvPicPr>
          <p:nvPr/>
        </p:nvPicPr>
        <p:blipFill>
          <a:blip r:embed="rId3"/>
          <a:srcRect/>
          <a:stretch>
            <a:fillRect/>
          </a:stretch>
        </p:blipFill>
        <p:spPr bwMode="auto">
          <a:xfrm>
            <a:off x="6553200" y="4114800"/>
            <a:ext cx="2178050" cy="2486607"/>
          </a:xfrm>
          <a:prstGeom prst="rect">
            <a:avLst/>
          </a:prstGeom>
          <a:noFill/>
        </p:spPr>
      </p:pic>
      <p:pic>
        <p:nvPicPr>
          <p:cNvPr id="6148" name="Picture 4" descr="C:\Users\bdinkel\Desktop\science images\clover.jpg"/>
          <p:cNvPicPr>
            <a:picLocks noChangeAspect="1" noChangeArrowheads="1"/>
          </p:cNvPicPr>
          <p:nvPr/>
        </p:nvPicPr>
        <p:blipFill>
          <a:blip r:embed="rId4"/>
          <a:srcRect/>
          <a:stretch>
            <a:fillRect/>
          </a:stretch>
        </p:blipFill>
        <p:spPr bwMode="auto">
          <a:xfrm>
            <a:off x="7010400" y="228600"/>
            <a:ext cx="1752600" cy="2002971"/>
          </a:xfrm>
          <a:prstGeom prst="rect">
            <a:avLst/>
          </a:prstGeom>
          <a:noFill/>
        </p:spPr>
      </p:pic>
      <p:sp>
        <p:nvSpPr>
          <p:cNvPr id="8" name="Oval Callout 7"/>
          <p:cNvSpPr/>
          <p:nvPr/>
        </p:nvSpPr>
        <p:spPr>
          <a:xfrm>
            <a:off x="2819400" y="0"/>
            <a:ext cx="3657600" cy="3048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Here are some biotic factors, or living organisms, found in a grassland ecosystem.</a:t>
            </a:r>
            <a:endParaRPr lang="en-US" sz="2800" dirty="0"/>
          </a:p>
        </p:txBody>
      </p:sp>
      <p:pic>
        <p:nvPicPr>
          <p:cNvPr id="9" name="Picture 8" descr="C:\Users\bdinkel\AppData\Local\Microsoft\Windows\Temporary Internet Files\Content.IE5\BX5NFSXJ\MPj04444210000[1].jpg"/>
          <p:cNvPicPr>
            <a:picLocks noChangeAspect="1" noChangeArrowheads="1"/>
          </p:cNvPicPr>
          <p:nvPr/>
        </p:nvPicPr>
        <p:blipFill>
          <a:blip r:embed="rId5" cstate="print"/>
          <a:srcRect/>
          <a:stretch>
            <a:fillRect/>
          </a:stretch>
        </p:blipFill>
        <p:spPr bwMode="auto">
          <a:xfrm>
            <a:off x="3810000" y="3429000"/>
            <a:ext cx="2057400" cy="3095204"/>
          </a:xfrm>
          <a:prstGeom prst="rect">
            <a:avLst/>
          </a:prstGeom>
          <a:noFill/>
        </p:spPr>
      </p:pic>
      <p:sp>
        <p:nvSpPr>
          <p:cNvPr id="10" name="TextBox 9"/>
          <p:cNvSpPr txBox="1"/>
          <p:nvPr/>
        </p:nvSpPr>
        <p:spPr>
          <a:xfrm>
            <a:off x="0" y="152400"/>
            <a:ext cx="1981200" cy="707886"/>
          </a:xfrm>
          <a:prstGeom prst="rect">
            <a:avLst/>
          </a:prstGeom>
          <a:noFill/>
        </p:spPr>
        <p:txBody>
          <a:bodyPr wrap="square" rtlCol="0">
            <a:spAutoFit/>
          </a:bodyPr>
          <a:lstStyle/>
          <a:p>
            <a:r>
              <a:rPr lang="en-US" sz="4000" dirty="0" smtClean="0"/>
              <a:t>mice</a:t>
            </a:r>
            <a:endParaRPr lang="en-US" sz="4000" dirty="0"/>
          </a:p>
        </p:txBody>
      </p:sp>
      <p:sp>
        <p:nvSpPr>
          <p:cNvPr id="11" name="TextBox 10"/>
          <p:cNvSpPr txBox="1"/>
          <p:nvPr/>
        </p:nvSpPr>
        <p:spPr>
          <a:xfrm>
            <a:off x="6553200" y="228600"/>
            <a:ext cx="2209800" cy="707886"/>
          </a:xfrm>
          <a:prstGeom prst="rect">
            <a:avLst/>
          </a:prstGeom>
          <a:noFill/>
        </p:spPr>
        <p:txBody>
          <a:bodyPr wrap="square" rtlCol="0">
            <a:spAutoFit/>
          </a:bodyPr>
          <a:lstStyle/>
          <a:p>
            <a:r>
              <a:rPr lang="en-US" sz="4000" dirty="0" smtClean="0"/>
              <a:t>clover</a:t>
            </a:r>
            <a:endParaRPr lang="en-US" sz="4000" dirty="0"/>
          </a:p>
        </p:txBody>
      </p:sp>
      <p:sp>
        <p:nvSpPr>
          <p:cNvPr id="12" name="TextBox 11"/>
          <p:cNvSpPr txBox="1"/>
          <p:nvPr/>
        </p:nvSpPr>
        <p:spPr>
          <a:xfrm>
            <a:off x="7010400" y="3505200"/>
            <a:ext cx="2514600" cy="646331"/>
          </a:xfrm>
          <a:prstGeom prst="rect">
            <a:avLst/>
          </a:prstGeom>
          <a:noFill/>
        </p:spPr>
        <p:txBody>
          <a:bodyPr wrap="square" rtlCol="0">
            <a:spAutoFit/>
          </a:bodyPr>
          <a:lstStyle/>
          <a:p>
            <a:r>
              <a:rPr lang="en-US" sz="3600" dirty="0" smtClean="0"/>
              <a:t>prairie dog</a:t>
            </a:r>
            <a:endParaRPr lang="en-US" sz="3600" dirty="0"/>
          </a:p>
        </p:txBody>
      </p:sp>
      <p:pic>
        <p:nvPicPr>
          <p:cNvPr id="14" name="Picture 6" descr="C:\Users\bdinkel\Desktop\science images\Coyote.jpg"/>
          <p:cNvPicPr>
            <a:picLocks noChangeAspect="1" noChangeArrowheads="1"/>
          </p:cNvPicPr>
          <p:nvPr/>
        </p:nvPicPr>
        <p:blipFill>
          <a:blip r:embed="rId6"/>
          <a:srcRect/>
          <a:stretch>
            <a:fillRect/>
          </a:stretch>
        </p:blipFill>
        <p:spPr bwMode="auto">
          <a:xfrm>
            <a:off x="304800" y="4800600"/>
            <a:ext cx="2729552" cy="1828800"/>
          </a:xfrm>
          <a:prstGeom prst="rect">
            <a:avLst/>
          </a:prstGeom>
          <a:noFill/>
        </p:spPr>
      </p:pic>
      <p:pic>
        <p:nvPicPr>
          <p:cNvPr id="15" name="Picture 2" descr="C:\Users\bdinkel\Desktop\science images\hawk.jpg"/>
          <p:cNvPicPr>
            <a:picLocks noChangeAspect="1" noChangeArrowheads="1"/>
          </p:cNvPicPr>
          <p:nvPr/>
        </p:nvPicPr>
        <p:blipFill>
          <a:blip r:embed="rId7"/>
          <a:srcRect/>
          <a:stretch>
            <a:fillRect/>
          </a:stretch>
        </p:blipFill>
        <p:spPr bwMode="auto">
          <a:xfrm>
            <a:off x="228601" y="2286000"/>
            <a:ext cx="3017520" cy="2057400"/>
          </a:xfrm>
          <a:prstGeom prst="rect">
            <a:avLst/>
          </a:prstGeom>
          <a:noFill/>
        </p:spPr>
      </p:pic>
      <p:sp>
        <p:nvSpPr>
          <p:cNvPr id="16" name="TextBox 15"/>
          <p:cNvSpPr txBox="1"/>
          <p:nvPr/>
        </p:nvSpPr>
        <p:spPr>
          <a:xfrm>
            <a:off x="1905000" y="3200400"/>
            <a:ext cx="1828800" cy="646331"/>
          </a:xfrm>
          <a:prstGeom prst="rect">
            <a:avLst/>
          </a:prstGeom>
          <a:noFill/>
        </p:spPr>
        <p:txBody>
          <a:bodyPr wrap="square" rtlCol="0">
            <a:spAutoFit/>
          </a:bodyPr>
          <a:lstStyle/>
          <a:p>
            <a:r>
              <a:rPr lang="en-US" sz="3600" dirty="0" smtClean="0"/>
              <a:t>hawk</a:t>
            </a:r>
            <a:endParaRPr lang="en-US" sz="3600" dirty="0"/>
          </a:p>
        </p:txBody>
      </p:sp>
      <p:sp>
        <p:nvSpPr>
          <p:cNvPr id="17" name="TextBox 16"/>
          <p:cNvSpPr txBox="1"/>
          <p:nvPr/>
        </p:nvSpPr>
        <p:spPr>
          <a:xfrm>
            <a:off x="2286000" y="5638800"/>
            <a:ext cx="1676400" cy="646331"/>
          </a:xfrm>
          <a:prstGeom prst="rect">
            <a:avLst/>
          </a:prstGeom>
          <a:noFill/>
        </p:spPr>
        <p:txBody>
          <a:bodyPr wrap="square" rtlCol="0">
            <a:spAutoFit/>
          </a:bodyPr>
          <a:lstStyle/>
          <a:p>
            <a:r>
              <a:rPr lang="en-US" sz="3600" dirty="0" smtClean="0"/>
              <a:t>coyote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par>
                          <p:cTn id="10" fill="hold">
                            <p:stCondLst>
                              <p:cond delay="1000"/>
                            </p:stCondLst>
                            <p:childTnLst>
                              <p:par>
                                <p:cTn id="11" presetID="10" presetClass="entr" presetSubtype="0" fill="hold" grpId="1"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par>
                          <p:cTn id="14" fill="hold">
                            <p:stCondLst>
                              <p:cond delay="3000"/>
                            </p:stCondLst>
                            <p:childTnLst>
                              <p:par>
                                <p:cTn id="15" presetID="9" presetClass="entr" presetSubtype="0" fill="hold" nodeType="after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dissolve">
                                      <p:cBhvr>
                                        <p:cTn id="17" dur="3000"/>
                                        <p:tgtEl>
                                          <p:spTgt spid="6146"/>
                                        </p:tgtEl>
                                      </p:cBhvr>
                                    </p:animEffect>
                                  </p:childTnLst>
                                </p:cTn>
                              </p:par>
                            </p:childTnLst>
                          </p:cTn>
                        </p:par>
                        <p:par>
                          <p:cTn id="18" fill="hold">
                            <p:stCondLst>
                              <p:cond delay="6000"/>
                            </p:stCondLst>
                            <p:childTnLst>
                              <p:par>
                                <p:cTn id="19" presetID="9"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childTnLst>
                          </p:cTn>
                        </p:par>
                        <p:par>
                          <p:cTn id="22" fill="hold">
                            <p:stCondLst>
                              <p:cond delay="6500"/>
                            </p:stCondLst>
                            <p:childTnLst>
                              <p:par>
                                <p:cTn id="23" presetID="9"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par>
                          <p:cTn id="26" fill="hold">
                            <p:stCondLst>
                              <p:cond delay="7000"/>
                            </p:stCondLst>
                            <p:childTnLst>
                              <p:par>
                                <p:cTn id="27" presetID="9"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3000"/>
                                        <p:tgtEl>
                                          <p:spTgt spid="15"/>
                                        </p:tgtEl>
                                      </p:cBhvr>
                                    </p:animEffect>
                                  </p:childTnLst>
                                </p:cTn>
                              </p:par>
                            </p:childTnLst>
                          </p:cTn>
                        </p:par>
                        <p:par>
                          <p:cTn id="30" fill="hold">
                            <p:stCondLst>
                              <p:cond delay="10000"/>
                            </p:stCondLst>
                            <p:childTnLst>
                              <p:par>
                                <p:cTn id="31" presetID="9"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childTnLst>
                          </p:cTn>
                        </p:par>
                        <p:par>
                          <p:cTn id="34" fill="hold">
                            <p:stCondLst>
                              <p:cond delay="10500"/>
                            </p:stCondLst>
                            <p:childTnLst>
                              <p:par>
                                <p:cTn id="35" presetID="9"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3000"/>
                                        <p:tgtEl>
                                          <p:spTgt spid="14"/>
                                        </p:tgtEl>
                                      </p:cBhvr>
                                    </p:animEffect>
                                  </p:childTnLst>
                                </p:cTn>
                              </p:par>
                            </p:childTnLst>
                          </p:cTn>
                        </p:par>
                        <p:par>
                          <p:cTn id="38" fill="hold">
                            <p:stCondLst>
                              <p:cond delay="13500"/>
                            </p:stCondLst>
                            <p:childTnLst>
                              <p:par>
                                <p:cTn id="39" presetID="9" presetClass="entr" presetSubtype="0" fill="hold" nodeType="afterEffect">
                                  <p:stCondLst>
                                    <p:cond delay="0"/>
                                  </p:stCondLst>
                                  <p:childTnLst>
                                    <p:set>
                                      <p:cBhvr>
                                        <p:cTn id="40" dur="1" fill="hold">
                                          <p:stCondLst>
                                            <p:cond delay="0"/>
                                          </p:stCondLst>
                                        </p:cTn>
                                        <p:tgtEl>
                                          <p:spTgt spid="6148"/>
                                        </p:tgtEl>
                                        <p:attrNameLst>
                                          <p:attrName>style.visibility</p:attrName>
                                        </p:attrNameLst>
                                      </p:cBhvr>
                                      <p:to>
                                        <p:strVal val="visible"/>
                                      </p:to>
                                    </p:set>
                                    <p:animEffect transition="in" filter="dissolve">
                                      <p:cBhvr>
                                        <p:cTn id="41" dur="3000"/>
                                        <p:tgtEl>
                                          <p:spTgt spid="6148"/>
                                        </p:tgtEl>
                                      </p:cBhvr>
                                    </p:animEffect>
                                  </p:childTnLst>
                                </p:cTn>
                              </p:par>
                            </p:childTnLst>
                          </p:cTn>
                        </p:par>
                        <p:par>
                          <p:cTn id="42" fill="hold">
                            <p:stCondLst>
                              <p:cond delay="16500"/>
                            </p:stCondLst>
                            <p:childTnLst>
                              <p:par>
                                <p:cTn id="43" presetID="9"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500"/>
                                        <p:tgtEl>
                                          <p:spTgt spid="11"/>
                                        </p:tgtEl>
                                      </p:cBhvr>
                                    </p:animEffect>
                                  </p:childTnLst>
                                </p:cTn>
                              </p:par>
                            </p:childTnLst>
                          </p:cTn>
                        </p:par>
                        <p:par>
                          <p:cTn id="46" fill="hold">
                            <p:stCondLst>
                              <p:cond delay="17000"/>
                            </p:stCondLst>
                            <p:childTnLst>
                              <p:par>
                                <p:cTn id="47" presetID="9"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ssolve">
                                      <p:cBhvr>
                                        <p:cTn id="49" dur="2000"/>
                                        <p:tgtEl>
                                          <p:spTgt spid="12"/>
                                        </p:tgtEl>
                                      </p:cBhvr>
                                    </p:animEffect>
                                  </p:childTnLst>
                                </p:cTn>
                              </p:par>
                            </p:childTnLst>
                          </p:cTn>
                        </p:par>
                        <p:par>
                          <p:cTn id="50" fill="hold">
                            <p:stCondLst>
                              <p:cond delay="19000"/>
                            </p:stCondLst>
                            <p:childTnLst>
                              <p:par>
                                <p:cTn id="51" presetID="9" presetClass="entr" presetSubtype="0" fill="hold" nodeType="afterEffect">
                                  <p:stCondLst>
                                    <p:cond delay="0"/>
                                  </p:stCondLst>
                                  <p:childTnLst>
                                    <p:set>
                                      <p:cBhvr>
                                        <p:cTn id="52" dur="1" fill="hold">
                                          <p:stCondLst>
                                            <p:cond delay="0"/>
                                          </p:stCondLst>
                                        </p:cTn>
                                        <p:tgtEl>
                                          <p:spTgt spid="6147"/>
                                        </p:tgtEl>
                                        <p:attrNameLst>
                                          <p:attrName>style.visibility</p:attrName>
                                        </p:attrNameLst>
                                      </p:cBhvr>
                                      <p:to>
                                        <p:strVal val="visible"/>
                                      </p:to>
                                    </p:set>
                                    <p:animEffect transition="in" filter="dissolve">
                                      <p:cBhvr>
                                        <p:cTn id="53" dur="3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10" grpId="0"/>
      <p:bldP spid="11" grpId="0"/>
      <p:bldP spid="12"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dinkel\Desktop\science images\computer monitor.jpg"/>
          <p:cNvPicPr>
            <a:picLocks noChangeAspect="1" noChangeArrowheads="1"/>
          </p:cNvPicPr>
          <p:nvPr/>
        </p:nvPicPr>
        <p:blipFill>
          <a:blip r:embed="rId2"/>
          <a:srcRect/>
          <a:stretch>
            <a:fillRect/>
          </a:stretch>
        </p:blipFill>
        <p:spPr bwMode="auto">
          <a:xfrm>
            <a:off x="76200" y="28652"/>
            <a:ext cx="8991600" cy="6905548"/>
          </a:xfrm>
          <a:prstGeom prst="rect">
            <a:avLst/>
          </a:prstGeom>
          <a:noFill/>
        </p:spPr>
      </p:pic>
      <p:sp>
        <p:nvSpPr>
          <p:cNvPr id="4" name="TextBox 3"/>
          <p:cNvSpPr txBox="1"/>
          <p:nvPr/>
        </p:nvSpPr>
        <p:spPr>
          <a:xfrm>
            <a:off x="1066800" y="2743201"/>
            <a:ext cx="4828566" cy="954107"/>
          </a:xfrm>
          <a:prstGeom prst="rect">
            <a:avLst/>
          </a:prstGeom>
          <a:noFill/>
        </p:spPr>
        <p:txBody>
          <a:bodyPr wrap="square" rtlCol="0">
            <a:spAutoFit/>
          </a:bodyPr>
          <a:lstStyle/>
          <a:p>
            <a:r>
              <a:rPr lang="en-US" sz="2800" dirty="0" smtClean="0">
                <a:solidFill>
                  <a:srgbClr val="0070C0"/>
                </a:solidFill>
                <a:latin typeface="Aharoni" pitchFamily="2" charset="-79"/>
                <a:cs typeface="Aharoni" pitchFamily="2" charset="-79"/>
              </a:rPr>
              <a:t>Allison: </a:t>
            </a:r>
            <a:r>
              <a:rPr lang="en-US" sz="2800" dirty="0" smtClean="0">
                <a:latin typeface="Arno Pro Caption" pitchFamily="18" charset="0"/>
                <a:cs typeface="Aharoni" pitchFamily="2" charset="-79"/>
              </a:rPr>
              <a:t>How can that happen? </a:t>
            </a:r>
          </a:p>
          <a:p>
            <a:endParaRPr lang="en-US" sz="2800" dirty="0">
              <a:latin typeface="Arno Pro Caption" pitchFamily="18" charset="0"/>
              <a:cs typeface="Aharoni" pitchFamily="2" charset="-79"/>
            </a:endParaRPr>
          </a:p>
        </p:txBody>
      </p:sp>
      <p:sp>
        <p:nvSpPr>
          <p:cNvPr id="6" name="TextBox 5"/>
          <p:cNvSpPr txBox="1"/>
          <p:nvPr/>
        </p:nvSpPr>
        <p:spPr>
          <a:xfrm>
            <a:off x="1066800" y="838200"/>
            <a:ext cx="6705600" cy="2246769"/>
          </a:xfrm>
          <a:prstGeom prst="rect">
            <a:avLst/>
          </a:prstGeom>
          <a:noFill/>
        </p:spPr>
        <p:txBody>
          <a:bodyPr wrap="square" rtlCol="0">
            <a:spAutoFit/>
          </a:bodyPr>
          <a:lstStyle/>
          <a:p>
            <a:r>
              <a:rPr lang="en-US" sz="2800" dirty="0" smtClean="0">
                <a:solidFill>
                  <a:srgbClr val="FF0000"/>
                </a:solidFill>
                <a:latin typeface="Aharoni" pitchFamily="2" charset="-79"/>
                <a:cs typeface="Aharoni" pitchFamily="2" charset="-79"/>
              </a:rPr>
              <a:t>Mr. Brown: </a:t>
            </a:r>
            <a:r>
              <a:rPr lang="en-US" sz="2800" dirty="0" smtClean="0">
                <a:latin typeface="Arno Pro Caption" pitchFamily="18" charset="0"/>
              </a:rPr>
              <a:t>There is one more thing about ecosystems you should know.  Changes in the </a:t>
            </a:r>
            <a:r>
              <a:rPr lang="en-US" sz="2800" dirty="0" err="1" smtClean="0">
                <a:latin typeface="Arno Pro Caption" pitchFamily="18" charset="0"/>
              </a:rPr>
              <a:t>abiotic</a:t>
            </a:r>
            <a:r>
              <a:rPr lang="en-US" sz="2800" dirty="0" smtClean="0">
                <a:latin typeface="Arno Pro Caption" pitchFamily="18" charset="0"/>
              </a:rPr>
              <a:t> and biotic factors affect the organisms living there.</a:t>
            </a:r>
          </a:p>
          <a:p>
            <a:endParaRPr lang="en-US" sz="2800" dirty="0">
              <a:latin typeface="Arno Pro Caption" pitchFamily="18" charset="0"/>
            </a:endParaRPr>
          </a:p>
        </p:txBody>
      </p:sp>
      <p:sp>
        <p:nvSpPr>
          <p:cNvPr id="5" name="TextBox 4"/>
          <p:cNvSpPr txBox="1"/>
          <p:nvPr/>
        </p:nvSpPr>
        <p:spPr>
          <a:xfrm>
            <a:off x="990600" y="3429000"/>
            <a:ext cx="7162800" cy="1384995"/>
          </a:xfrm>
          <a:prstGeom prst="rect">
            <a:avLst/>
          </a:prstGeom>
          <a:noFill/>
        </p:spPr>
        <p:txBody>
          <a:bodyPr wrap="square" rtlCol="0">
            <a:spAutoFit/>
          </a:bodyPr>
          <a:lstStyle/>
          <a:p>
            <a:r>
              <a:rPr lang="en-US" sz="2800" dirty="0" smtClean="0">
                <a:solidFill>
                  <a:srgbClr val="FF0000"/>
                </a:solidFill>
                <a:latin typeface="Aharoni" pitchFamily="2" charset="-79"/>
                <a:cs typeface="Aharoni" pitchFamily="2" charset="-79"/>
              </a:rPr>
              <a:t>Mr. Brown: </a:t>
            </a:r>
            <a:r>
              <a:rPr lang="en-US" sz="2800" dirty="0" smtClean="0">
                <a:latin typeface="Arno Pro Caption" pitchFamily="18" charset="0"/>
              </a:rPr>
              <a:t>Weather, natural disasters, and even humans can be responsible for these changes. Look at these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2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200"/>
                                        <p:tgtEl>
                                          <p:spTgt spid="6"/>
                                        </p:tgtEl>
                                        <p:attrNameLst>
                                          <p:attrName>fillcolor</p:attrName>
                                        </p:attrNameLst>
                                      </p:cBhvr>
                                      <p:tavLst>
                                        <p:tav tm="0">
                                          <p:val>
                                            <p:clrVal>
                                              <a:schemeClr val="accent2"/>
                                            </p:clrVal>
                                          </p:val>
                                        </p:tav>
                                        <p:tav tm="50000">
                                          <p:val>
                                            <p:clrVal>
                                              <a:schemeClr val="hlink"/>
                                            </p:clrVal>
                                          </p:val>
                                        </p:tav>
                                      </p:tavLst>
                                    </p:anim>
                                    <p:set>
                                      <p:cBhvr>
                                        <p:cTn id="9" dur="200"/>
                                        <p:tgtEl>
                                          <p:spTgt spid="6"/>
                                        </p:tgtEl>
                                        <p:attrNameLst>
                                          <p:attrName>fill.type</p:attrName>
                                        </p:attrNameLst>
                                      </p:cBhvr>
                                      <p:to>
                                        <p:strVal val="solid"/>
                                      </p:to>
                                    </p:set>
                                  </p:childTnLst>
                                </p:cTn>
                              </p:par>
                            </p:childTnLst>
                          </p:cTn>
                        </p:par>
                        <p:par>
                          <p:cTn id="10" fill="hold">
                            <p:stCondLst>
                              <p:cond delay="123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2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200"/>
                                        <p:tgtEl>
                                          <p:spTgt spid="4"/>
                                        </p:tgtEl>
                                        <p:attrNameLst>
                                          <p:attrName>fillcolor</p:attrName>
                                        </p:attrNameLst>
                                      </p:cBhvr>
                                      <p:tavLst>
                                        <p:tav tm="0">
                                          <p:val>
                                            <p:clrVal>
                                              <a:schemeClr val="accent2"/>
                                            </p:clrVal>
                                          </p:val>
                                        </p:tav>
                                        <p:tav tm="50000">
                                          <p:val>
                                            <p:clrVal>
                                              <a:schemeClr val="hlink"/>
                                            </p:clrVal>
                                          </p:val>
                                        </p:tav>
                                      </p:tavLst>
                                    </p:anim>
                                    <p:set>
                                      <p:cBhvr>
                                        <p:cTn id="15" dur="200"/>
                                        <p:tgtEl>
                                          <p:spTgt spid="4"/>
                                        </p:tgtEl>
                                        <p:attrNameLst>
                                          <p:attrName>fill.type</p:attrName>
                                        </p:attrNameLst>
                                      </p:cBhvr>
                                      <p:to>
                                        <p:strVal val="solid"/>
                                      </p:to>
                                    </p:set>
                                  </p:childTnLst>
                                </p:cTn>
                              </p:par>
                            </p:childTnLst>
                          </p:cTn>
                        </p:par>
                        <p:par>
                          <p:cTn id="16" fill="hold">
                            <p:stCondLst>
                              <p:cond delay="149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5"/>
                                        </p:tgtEl>
                                        <p:attrNameLst>
                                          <p:attrName>style.visibility</p:attrName>
                                        </p:attrNameLst>
                                      </p:cBhvr>
                                      <p:to>
                                        <p:strVal val="visible"/>
                                      </p:to>
                                    </p:set>
                                    <p:anim calcmode="discrete" valueType="clr">
                                      <p:cBhvr override="childStyle">
                                        <p:cTn id="19" dur="2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0" dur="200"/>
                                        <p:tgtEl>
                                          <p:spTgt spid="5"/>
                                        </p:tgtEl>
                                        <p:attrNameLst>
                                          <p:attrName>fillcolor</p:attrName>
                                        </p:attrNameLst>
                                      </p:cBhvr>
                                      <p:tavLst>
                                        <p:tav tm="0">
                                          <p:val>
                                            <p:clrVal>
                                              <a:schemeClr val="accent2"/>
                                            </p:clrVal>
                                          </p:val>
                                        </p:tav>
                                        <p:tav tm="50000">
                                          <p:val>
                                            <p:clrVal>
                                              <a:schemeClr val="hlink"/>
                                            </p:clrVal>
                                          </p:val>
                                        </p:tav>
                                      </p:tavLst>
                                    </p:anim>
                                    <p:set>
                                      <p:cBhvr>
                                        <p:cTn id="21" dur="20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bdinkel\Desktop\science images\Forest_Fire_in_Colorado.jpg"/>
          <p:cNvPicPr>
            <a:picLocks noChangeAspect="1" noChangeArrowheads="1"/>
          </p:cNvPicPr>
          <p:nvPr/>
        </p:nvPicPr>
        <p:blipFill>
          <a:blip r:embed="rId2"/>
          <a:srcRect/>
          <a:stretch>
            <a:fillRect/>
          </a:stretch>
        </p:blipFill>
        <p:spPr bwMode="auto">
          <a:xfrm>
            <a:off x="0" y="1"/>
            <a:ext cx="9213978" cy="6858000"/>
          </a:xfrm>
          <a:prstGeom prst="rect">
            <a:avLst/>
          </a:prstGeom>
          <a:noFill/>
        </p:spPr>
      </p:pic>
      <p:pic>
        <p:nvPicPr>
          <p:cNvPr id="3" name="Picture 2" descr="C:\Users\bdinkel\AppData\Local\Microsoft\Windows\Temporary Internet Files\Content.IE5\BX5NFSXJ\MPj04444210000[1].jpg"/>
          <p:cNvPicPr>
            <a:picLocks noChangeAspect="1" noChangeArrowheads="1"/>
          </p:cNvPicPr>
          <p:nvPr/>
        </p:nvPicPr>
        <p:blipFill>
          <a:blip r:embed="rId3" cstate="print"/>
          <a:srcRect/>
          <a:stretch>
            <a:fillRect/>
          </a:stretch>
        </p:blipFill>
        <p:spPr bwMode="auto">
          <a:xfrm>
            <a:off x="381000" y="2819400"/>
            <a:ext cx="2057400" cy="3095204"/>
          </a:xfrm>
          <a:prstGeom prst="rect">
            <a:avLst/>
          </a:prstGeom>
          <a:noFill/>
        </p:spPr>
      </p:pic>
      <p:sp>
        <p:nvSpPr>
          <p:cNvPr id="4" name="Rounded Rectangular Callout 3"/>
          <p:cNvSpPr/>
          <p:nvPr/>
        </p:nvSpPr>
        <p:spPr>
          <a:xfrm>
            <a:off x="0" y="0"/>
            <a:ext cx="3657600" cy="2286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 lightning strike can start a forest fire! A fire will destroys trees and other plants.  If the animals survive, they will have lost their habitat.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bdinkel\Desktop\science images\erupting volcano.jpg"/>
          <p:cNvPicPr>
            <a:picLocks noChangeAspect="1" noChangeArrowheads="1"/>
          </p:cNvPicPr>
          <p:nvPr/>
        </p:nvPicPr>
        <p:blipFill>
          <a:blip r:embed="rId2"/>
          <a:srcRect/>
          <a:stretch>
            <a:fillRect/>
          </a:stretch>
        </p:blipFill>
        <p:spPr bwMode="auto">
          <a:xfrm>
            <a:off x="-368085" y="0"/>
            <a:ext cx="9550831" cy="6858000"/>
          </a:xfrm>
          <a:prstGeom prst="rect">
            <a:avLst/>
          </a:prstGeom>
          <a:noFill/>
        </p:spPr>
      </p:pic>
      <p:pic>
        <p:nvPicPr>
          <p:cNvPr id="4" name="Picture 3" descr="C:\Users\bdinkel\AppData\Local\Microsoft\Windows\Temporary Internet Files\Content.IE5\BX5NFSXJ\MPj04444210000[1].jpg"/>
          <p:cNvPicPr>
            <a:picLocks noChangeAspect="1" noChangeArrowheads="1"/>
          </p:cNvPicPr>
          <p:nvPr/>
        </p:nvPicPr>
        <p:blipFill>
          <a:blip r:embed="rId3" cstate="print"/>
          <a:srcRect/>
          <a:stretch>
            <a:fillRect/>
          </a:stretch>
        </p:blipFill>
        <p:spPr bwMode="auto">
          <a:xfrm>
            <a:off x="3886200" y="3505200"/>
            <a:ext cx="2057400" cy="3095204"/>
          </a:xfrm>
          <a:prstGeom prst="rect">
            <a:avLst/>
          </a:prstGeom>
          <a:noFill/>
        </p:spPr>
      </p:pic>
      <p:sp>
        <p:nvSpPr>
          <p:cNvPr id="5" name="Oval Callout 4"/>
          <p:cNvSpPr/>
          <p:nvPr/>
        </p:nvSpPr>
        <p:spPr>
          <a:xfrm>
            <a:off x="5257800" y="152400"/>
            <a:ext cx="3886200" cy="3048000"/>
          </a:xfrm>
          <a:prstGeom prst="wedgeEllipseCallout">
            <a:avLst>
              <a:gd name="adj1" fmla="val -29562"/>
              <a:gd name="adj2" fmla="val 64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 volcanic eruption such as this one, or an earthquake are two other natural disasters that will change an ecosystem.</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C:\Users\bdinkel\AppData\Local\Microsoft\Windows\Temporary Internet Files\Content.IE5\BX5NFSXJ\MPj04444210000[1].jpg"/>
          <p:cNvPicPr>
            <a:picLocks noChangeAspect="1" noChangeArrowheads="1"/>
          </p:cNvPicPr>
          <p:nvPr/>
        </p:nvPicPr>
        <p:blipFill>
          <a:blip r:embed="rId2" cstate="print"/>
          <a:srcRect/>
          <a:stretch>
            <a:fillRect/>
          </a:stretch>
        </p:blipFill>
        <p:spPr bwMode="auto">
          <a:xfrm>
            <a:off x="1143000" y="3352800"/>
            <a:ext cx="2057400" cy="3095204"/>
          </a:xfrm>
          <a:prstGeom prst="rect">
            <a:avLst/>
          </a:prstGeom>
          <a:noFill/>
        </p:spPr>
      </p:pic>
      <p:pic>
        <p:nvPicPr>
          <p:cNvPr id="10242" name="Picture 2" descr="C:\Users\bdinkel\Desktop\science images\boa constrictor.jpg"/>
          <p:cNvPicPr>
            <a:picLocks noChangeAspect="1" noChangeArrowheads="1"/>
          </p:cNvPicPr>
          <p:nvPr/>
        </p:nvPicPr>
        <p:blipFill>
          <a:blip r:embed="rId3"/>
          <a:srcRect/>
          <a:stretch>
            <a:fillRect/>
          </a:stretch>
        </p:blipFill>
        <p:spPr bwMode="auto">
          <a:xfrm>
            <a:off x="0" y="0"/>
            <a:ext cx="4003963" cy="2590800"/>
          </a:xfrm>
          <a:prstGeom prst="rect">
            <a:avLst/>
          </a:prstGeom>
          <a:noFill/>
        </p:spPr>
      </p:pic>
      <p:pic>
        <p:nvPicPr>
          <p:cNvPr id="10243" name="Picture 3" descr="C:\Users\bdinkel\Desktop\science images\florida.jpg"/>
          <p:cNvPicPr>
            <a:picLocks noChangeAspect="1" noChangeArrowheads="1"/>
          </p:cNvPicPr>
          <p:nvPr/>
        </p:nvPicPr>
        <p:blipFill>
          <a:blip r:embed="rId4"/>
          <a:srcRect/>
          <a:stretch>
            <a:fillRect/>
          </a:stretch>
        </p:blipFill>
        <p:spPr bwMode="auto">
          <a:xfrm>
            <a:off x="5210770" y="4123841"/>
            <a:ext cx="3780830" cy="2734159"/>
          </a:xfrm>
          <a:prstGeom prst="rect">
            <a:avLst/>
          </a:prstGeom>
          <a:noFill/>
        </p:spPr>
      </p:pic>
      <p:sp>
        <p:nvSpPr>
          <p:cNvPr id="9" name="Rectangular Callout 8"/>
          <p:cNvSpPr/>
          <p:nvPr/>
        </p:nvSpPr>
        <p:spPr>
          <a:xfrm>
            <a:off x="3200400" y="0"/>
            <a:ext cx="5943600" cy="4114800"/>
          </a:xfrm>
          <a:prstGeom prst="wedgeRectCallout">
            <a:avLst>
              <a:gd name="adj1" fmla="val -44406"/>
              <a:gd name="adj2" fmla="val 668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In Florida, people have released snakes, such as boa constrictors and pythons, into the wild.  These snakes have no natural predators, produce large numbers of offspring, and will eat almost all of the birds and mammals that are native to this ecosystem.   The native species are in danger and the natural food web has been disrupted.</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p:cTn id="13" dur="1000" fill="hold"/>
                                        <p:tgtEl>
                                          <p:spTgt spid="10242"/>
                                        </p:tgtEl>
                                        <p:attrNameLst>
                                          <p:attrName>ppt_w</p:attrName>
                                        </p:attrNameLst>
                                      </p:cBhvr>
                                      <p:tavLst>
                                        <p:tav tm="0">
                                          <p:val>
                                            <p:fltVal val="0"/>
                                          </p:val>
                                        </p:tav>
                                        <p:tav tm="100000">
                                          <p:val>
                                            <p:strVal val="#ppt_w"/>
                                          </p:val>
                                        </p:tav>
                                      </p:tavLst>
                                    </p:anim>
                                    <p:anim calcmode="lin" valueType="num">
                                      <p:cBhvr>
                                        <p:cTn id="14" dur="1000" fill="hold"/>
                                        <p:tgtEl>
                                          <p:spTgt spid="10242"/>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7" presetClass="entr" presetSubtype="10" fill="hold" nodeType="afterEffect">
                                  <p:stCondLst>
                                    <p:cond delay="0"/>
                                  </p:stCondLst>
                                  <p:childTnLst>
                                    <p:set>
                                      <p:cBhvr>
                                        <p:cTn id="17" dur="1" fill="hold">
                                          <p:stCondLst>
                                            <p:cond delay="0"/>
                                          </p:stCondLst>
                                        </p:cTn>
                                        <p:tgtEl>
                                          <p:spTgt spid="10243"/>
                                        </p:tgtEl>
                                        <p:attrNameLst>
                                          <p:attrName>style.visibility</p:attrName>
                                        </p:attrNameLst>
                                      </p:cBhvr>
                                      <p:to>
                                        <p:strVal val="visible"/>
                                      </p:to>
                                    </p:set>
                                    <p:anim calcmode="lin" valueType="num">
                                      <p:cBhvr>
                                        <p:cTn id="18" dur="1000" fill="hold"/>
                                        <p:tgtEl>
                                          <p:spTgt spid="10243"/>
                                        </p:tgtEl>
                                        <p:attrNameLst>
                                          <p:attrName>ppt_w</p:attrName>
                                        </p:attrNameLst>
                                      </p:cBhvr>
                                      <p:tavLst>
                                        <p:tav tm="0">
                                          <p:val>
                                            <p:fltVal val="0"/>
                                          </p:val>
                                        </p:tav>
                                        <p:tav tm="100000">
                                          <p:val>
                                            <p:strVal val="#ppt_w"/>
                                          </p:val>
                                        </p:tav>
                                      </p:tavLst>
                                    </p:anim>
                                    <p:anim calcmode="lin" valueType="num">
                                      <p:cBhvr>
                                        <p:cTn id="19" dur="1000" fill="hold"/>
                                        <p:tgtEl>
                                          <p:spTgt spid="10243"/>
                                        </p:tgtEl>
                                        <p:attrNameLst>
                                          <p:attrName>ppt_h</p:attrName>
                                        </p:attrNameLst>
                                      </p:cBhvr>
                                      <p:tavLst>
                                        <p:tav tm="0">
                                          <p:val>
                                            <p:strVal val="#ppt_h"/>
                                          </p:val>
                                        </p:tav>
                                        <p:tav tm="100000">
                                          <p:val>
                                            <p:strVal val="#ppt_h"/>
                                          </p:val>
                                        </p:tav>
                                      </p:tavLst>
                                    </p:anim>
                                  </p:childTnLst>
                                </p:cTn>
                              </p:par>
                            </p:childTnLst>
                          </p:cTn>
                        </p:par>
                        <p:par>
                          <p:cTn id="20" fill="hold">
                            <p:stCondLst>
                              <p:cond delay="3000"/>
                            </p:stCondLst>
                            <p:childTnLst>
                              <p:par>
                                <p:cTn id="21" presetID="2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edg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dinkel\Desktop\science images\computer monitor.jpg"/>
          <p:cNvPicPr>
            <a:picLocks noChangeAspect="1" noChangeArrowheads="1"/>
          </p:cNvPicPr>
          <p:nvPr/>
        </p:nvPicPr>
        <p:blipFill>
          <a:blip r:embed="rId2"/>
          <a:srcRect/>
          <a:stretch>
            <a:fillRect/>
          </a:stretch>
        </p:blipFill>
        <p:spPr bwMode="auto">
          <a:xfrm>
            <a:off x="76200" y="28652"/>
            <a:ext cx="8991600" cy="6905548"/>
          </a:xfrm>
          <a:prstGeom prst="rect">
            <a:avLst/>
          </a:prstGeom>
          <a:noFill/>
        </p:spPr>
      </p:pic>
      <p:sp>
        <p:nvSpPr>
          <p:cNvPr id="4" name="TextBox 3"/>
          <p:cNvSpPr txBox="1"/>
          <p:nvPr/>
        </p:nvSpPr>
        <p:spPr>
          <a:xfrm>
            <a:off x="1066800" y="2971800"/>
            <a:ext cx="6947736" cy="1384995"/>
          </a:xfrm>
          <a:prstGeom prst="rect">
            <a:avLst/>
          </a:prstGeom>
          <a:noFill/>
        </p:spPr>
        <p:txBody>
          <a:bodyPr wrap="none" rtlCol="0">
            <a:spAutoFit/>
          </a:bodyPr>
          <a:lstStyle/>
          <a:p>
            <a:r>
              <a:rPr lang="en-US" sz="2800" dirty="0" smtClean="0">
                <a:solidFill>
                  <a:srgbClr val="0070C0"/>
                </a:solidFill>
                <a:latin typeface="Aharoni" pitchFamily="2" charset="-79"/>
                <a:cs typeface="Aharoni" pitchFamily="2" charset="-79"/>
              </a:rPr>
              <a:t>Allison: </a:t>
            </a:r>
            <a:r>
              <a:rPr lang="en-US" sz="2800" dirty="0" smtClean="0">
                <a:latin typeface="Arno Pro Caption" pitchFamily="18" charset="0"/>
                <a:cs typeface="Aharoni" pitchFamily="2" charset="-79"/>
              </a:rPr>
              <a:t>I have! Thanks for sharing some facts </a:t>
            </a:r>
          </a:p>
          <a:p>
            <a:r>
              <a:rPr lang="en-US" sz="2800" dirty="0" smtClean="0">
                <a:latin typeface="Arno Pro Caption" pitchFamily="18" charset="0"/>
                <a:cs typeface="Aharoni" pitchFamily="2" charset="-79"/>
              </a:rPr>
              <a:t>about ecosystems with me today, Mr. Brown.</a:t>
            </a:r>
          </a:p>
          <a:p>
            <a:endParaRPr lang="en-US" sz="2800" dirty="0">
              <a:latin typeface="Arno Pro Caption" pitchFamily="18" charset="0"/>
              <a:cs typeface="Aharoni" pitchFamily="2" charset="-79"/>
            </a:endParaRPr>
          </a:p>
        </p:txBody>
      </p:sp>
      <p:sp>
        <p:nvSpPr>
          <p:cNvPr id="6" name="TextBox 5"/>
          <p:cNvSpPr txBox="1"/>
          <p:nvPr/>
        </p:nvSpPr>
        <p:spPr>
          <a:xfrm>
            <a:off x="1066800" y="1143000"/>
            <a:ext cx="6705600" cy="954107"/>
          </a:xfrm>
          <a:prstGeom prst="rect">
            <a:avLst/>
          </a:prstGeom>
          <a:noFill/>
        </p:spPr>
        <p:txBody>
          <a:bodyPr wrap="square" rtlCol="0">
            <a:spAutoFit/>
          </a:bodyPr>
          <a:lstStyle/>
          <a:p>
            <a:r>
              <a:rPr lang="en-US" sz="2800" dirty="0" smtClean="0">
                <a:solidFill>
                  <a:srgbClr val="FF0000"/>
                </a:solidFill>
                <a:latin typeface="Aharoni" pitchFamily="2" charset="-79"/>
                <a:cs typeface="Aharoni" pitchFamily="2" charset="-79"/>
              </a:rPr>
              <a:t>Mr. Brown: </a:t>
            </a:r>
            <a:r>
              <a:rPr lang="en-US" sz="2800" dirty="0" smtClean="0">
                <a:latin typeface="Arno Pro Caption" pitchFamily="18" charset="0"/>
              </a:rPr>
              <a:t>Well, Allison, have you learned a little about ecosystems?</a:t>
            </a:r>
            <a:endParaRPr lang="en-US" sz="2800" dirty="0">
              <a:latin typeface="Arno Pro Captio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2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200"/>
                                        <p:tgtEl>
                                          <p:spTgt spid="6"/>
                                        </p:tgtEl>
                                        <p:attrNameLst>
                                          <p:attrName>fillcolor</p:attrName>
                                        </p:attrNameLst>
                                      </p:cBhvr>
                                      <p:tavLst>
                                        <p:tav tm="0">
                                          <p:val>
                                            <p:clrVal>
                                              <a:schemeClr val="accent2"/>
                                            </p:clrVal>
                                          </p:val>
                                        </p:tav>
                                        <p:tav tm="50000">
                                          <p:val>
                                            <p:clrVal>
                                              <a:schemeClr val="hlink"/>
                                            </p:clrVal>
                                          </p:val>
                                        </p:tav>
                                      </p:tavLst>
                                    </p:anim>
                                    <p:set>
                                      <p:cBhvr>
                                        <p:cTn id="9" dur="200"/>
                                        <p:tgtEl>
                                          <p:spTgt spid="6"/>
                                        </p:tgtEl>
                                        <p:attrNameLst>
                                          <p:attrName>fill.type</p:attrName>
                                        </p:attrNameLst>
                                      </p:cBhvr>
                                      <p:to>
                                        <p:strVal val="solid"/>
                                      </p:to>
                                    </p:set>
                                  </p:childTnLst>
                                </p:cTn>
                              </p:par>
                            </p:childTnLst>
                          </p:cTn>
                        </p:par>
                        <p:par>
                          <p:cTn id="10" fill="hold">
                            <p:stCondLst>
                              <p:cond delay="6000"/>
                            </p:stCondLst>
                            <p:childTnLst>
                              <p:par>
                                <p:cTn id="11" presetID="27" presetClass="entr" presetSubtype="0" fill="hold" grpId="0" nodeType="afterEffect">
                                  <p:stCondLst>
                                    <p:cond delay="100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2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200"/>
                                        <p:tgtEl>
                                          <p:spTgt spid="4"/>
                                        </p:tgtEl>
                                        <p:attrNameLst>
                                          <p:attrName>fillcolor</p:attrName>
                                        </p:attrNameLst>
                                      </p:cBhvr>
                                      <p:tavLst>
                                        <p:tav tm="0">
                                          <p:val>
                                            <p:clrVal>
                                              <a:schemeClr val="accent2"/>
                                            </p:clrVal>
                                          </p:val>
                                        </p:tav>
                                        <p:tav tm="50000">
                                          <p:val>
                                            <p:clrVal>
                                              <a:schemeClr val="hlink"/>
                                            </p:clrVal>
                                          </p:val>
                                        </p:tav>
                                      </p:tavLst>
                                    </p:anim>
                                    <p:set>
                                      <p:cBhvr>
                                        <p:cTn id="15" dur="20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dinkel\Desktop\science images\computer monitor.jpg"/>
          <p:cNvPicPr>
            <a:picLocks noChangeAspect="1" noChangeArrowheads="1"/>
          </p:cNvPicPr>
          <p:nvPr/>
        </p:nvPicPr>
        <p:blipFill>
          <a:blip r:embed="rId2"/>
          <a:srcRect/>
          <a:stretch>
            <a:fillRect/>
          </a:stretch>
        </p:blipFill>
        <p:spPr bwMode="auto">
          <a:xfrm>
            <a:off x="76200" y="28652"/>
            <a:ext cx="8991600" cy="6905548"/>
          </a:xfrm>
          <a:prstGeom prst="rect">
            <a:avLst/>
          </a:prstGeom>
          <a:noFill/>
        </p:spPr>
      </p:pic>
      <p:sp>
        <p:nvSpPr>
          <p:cNvPr id="4" name="TextBox 3"/>
          <p:cNvSpPr txBox="1"/>
          <p:nvPr/>
        </p:nvSpPr>
        <p:spPr>
          <a:xfrm>
            <a:off x="1295400" y="1524000"/>
            <a:ext cx="4740400" cy="523220"/>
          </a:xfrm>
          <a:prstGeom prst="rect">
            <a:avLst/>
          </a:prstGeom>
          <a:noFill/>
        </p:spPr>
        <p:txBody>
          <a:bodyPr wrap="none" rtlCol="0">
            <a:spAutoFit/>
          </a:bodyPr>
          <a:lstStyle/>
          <a:p>
            <a:r>
              <a:rPr lang="en-US" sz="2800" dirty="0" smtClean="0">
                <a:solidFill>
                  <a:srgbClr val="0070C0"/>
                </a:solidFill>
                <a:latin typeface="Aharoni" pitchFamily="2" charset="-79"/>
                <a:cs typeface="Aharoni" pitchFamily="2" charset="-79"/>
              </a:rPr>
              <a:t>Allison: </a:t>
            </a:r>
            <a:r>
              <a:rPr lang="en-US" sz="2800" dirty="0" smtClean="0">
                <a:latin typeface="Arno Pro Caption" pitchFamily="18" charset="0"/>
                <a:cs typeface="Aharoni" pitchFamily="2" charset="-79"/>
              </a:rPr>
              <a:t>What is an ecosystem?</a:t>
            </a:r>
            <a:endParaRPr lang="en-US" sz="2800" dirty="0">
              <a:latin typeface="Arno Pro Caption" pitchFamily="18" charset="0"/>
              <a:cs typeface="Aharoni" pitchFamily="2" charset="-79"/>
            </a:endParaRPr>
          </a:p>
        </p:txBody>
      </p:sp>
      <p:sp>
        <p:nvSpPr>
          <p:cNvPr id="6" name="TextBox 5"/>
          <p:cNvSpPr txBox="1"/>
          <p:nvPr/>
        </p:nvSpPr>
        <p:spPr>
          <a:xfrm>
            <a:off x="1219200" y="2209800"/>
            <a:ext cx="6705600" cy="1384995"/>
          </a:xfrm>
          <a:prstGeom prst="rect">
            <a:avLst/>
          </a:prstGeom>
          <a:noFill/>
        </p:spPr>
        <p:txBody>
          <a:bodyPr wrap="square" rtlCol="0">
            <a:spAutoFit/>
          </a:bodyPr>
          <a:lstStyle/>
          <a:p>
            <a:r>
              <a:rPr lang="en-US" sz="2800" dirty="0" smtClean="0">
                <a:solidFill>
                  <a:srgbClr val="FF0000"/>
                </a:solidFill>
                <a:latin typeface="Aharoni" pitchFamily="2" charset="-79"/>
                <a:cs typeface="Aharoni" pitchFamily="2" charset="-79"/>
              </a:rPr>
              <a:t>Mr. Brown: </a:t>
            </a:r>
            <a:r>
              <a:rPr lang="en-US" sz="2800" dirty="0" smtClean="0">
                <a:latin typeface="Arno Pro Caption" pitchFamily="18" charset="0"/>
              </a:rPr>
              <a:t>An ecosystem is made up of organisms that interact with one another and with their physical environment.</a:t>
            </a:r>
            <a:endParaRPr lang="en-US" sz="2800" dirty="0">
              <a:latin typeface="Arno Pro Captio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2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200"/>
                                        <p:tgtEl>
                                          <p:spTgt spid="4"/>
                                        </p:tgtEl>
                                        <p:attrNameLst>
                                          <p:attrName>fillcolor</p:attrName>
                                        </p:attrNameLst>
                                      </p:cBhvr>
                                      <p:tavLst>
                                        <p:tav tm="0">
                                          <p:val>
                                            <p:clrVal>
                                              <a:schemeClr val="accent2"/>
                                            </p:clrVal>
                                          </p:val>
                                        </p:tav>
                                        <p:tav tm="50000">
                                          <p:val>
                                            <p:clrVal>
                                              <a:schemeClr val="hlink"/>
                                            </p:clrVal>
                                          </p:val>
                                        </p:tav>
                                      </p:tavLst>
                                    </p:anim>
                                    <p:set>
                                      <p:cBhvr>
                                        <p:cTn id="9" dur="200"/>
                                        <p:tgtEl>
                                          <p:spTgt spid="4"/>
                                        </p:tgtEl>
                                        <p:attrNameLst>
                                          <p:attrName>fill.type</p:attrName>
                                        </p:attrNameLst>
                                      </p:cBhvr>
                                      <p:to>
                                        <p:strVal val="solid"/>
                                      </p:to>
                                    </p:set>
                                  </p:childTnLst>
                                </p:cTn>
                              </p:par>
                            </p:childTnLst>
                          </p:cTn>
                        </p:par>
                        <p:par>
                          <p:cTn id="10" fill="hold">
                            <p:stCondLst>
                              <p:cond delay="2700"/>
                            </p:stCondLst>
                            <p:childTnLst>
                              <p:par>
                                <p:cTn id="11" presetID="27" presetClass="entr" presetSubtype="0" fill="hold" grpId="0" nodeType="afterEffect">
                                  <p:stCondLst>
                                    <p:cond delay="150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2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200"/>
                                        <p:tgtEl>
                                          <p:spTgt spid="6"/>
                                        </p:tgtEl>
                                        <p:attrNameLst>
                                          <p:attrName>fillcolor</p:attrName>
                                        </p:attrNameLst>
                                      </p:cBhvr>
                                      <p:tavLst>
                                        <p:tav tm="0">
                                          <p:val>
                                            <p:clrVal>
                                              <a:schemeClr val="accent2"/>
                                            </p:clrVal>
                                          </p:val>
                                        </p:tav>
                                        <p:tav tm="50000">
                                          <p:val>
                                            <p:clrVal>
                                              <a:schemeClr val="hlink"/>
                                            </p:clrVal>
                                          </p:val>
                                        </p:tav>
                                      </p:tavLst>
                                    </p:anim>
                                    <p:set>
                                      <p:cBhvr>
                                        <p:cTn id="15" dur="2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dinkel\Desktop\science images\computer monitor.jpg"/>
          <p:cNvPicPr>
            <a:picLocks noChangeAspect="1" noChangeArrowheads="1"/>
          </p:cNvPicPr>
          <p:nvPr/>
        </p:nvPicPr>
        <p:blipFill>
          <a:blip r:embed="rId2"/>
          <a:srcRect/>
          <a:stretch>
            <a:fillRect/>
          </a:stretch>
        </p:blipFill>
        <p:spPr bwMode="auto">
          <a:xfrm>
            <a:off x="76200" y="28652"/>
            <a:ext cx="8991600" cy="6905548"/>
          </a:xfrm>
          <a:prstGeom prst="rect">
            <a:avLst/>
          </a:prstGeom>
          <a:noFill/>
        </p:spPr>
      </p:pic>
      <p:sp>
        <p:nvSpPr>
          <p:cNvPr id="4" name="TextBox 3"/>
          <p:cNvSpPr txBox="1"/>
          <p:nvPr/>
        </p:nvSpPr>
        <p:spPr>
          <a:xfrm>
            <a:off x="1295400" y="1524000"/>
            <a:ext cx="5870518" cy="523220"/>
          </a:xfrm>
          <a:prstGeom prst="rect">
            <a:avLst/>
          </a:prstGeom>
          <a:noFill/>
        </p:spPr>
        <p:txBody>
          <a:bodyPr wrap="none" rtlCol="0">
            <a:spAutoFit/>
          </a:bodyPr>
          <a:lstStyle/>
          <a:p>
            <a:r>
              <a:rPr lang="en-US" sz="2800" dirty="0" smtClean="0">
                <a:solidFill>
                  <a:srgbClr val="0070C0"/>
                </a:solidFill>
                <a:latin typeface="Aharoni" pitchFamily="2" charset="-79"/>
                <a:cs typeface="Aharoni" pitchFamily="2" charset="-79"/>
              </a:rPr>
              <a:t>Allison: </a:t>
            </a:r>
            <a:r>
              <a:rPr lang="en-US" sz="2800" dirty="0" smtClean="0">
                <a:latin typeface="Arno Pro Caption" pitchFamily="18" charset="0"/>
                <a:cs typeface="Aharoni" pitchFamily="2" charset="-79"/>
              </a:rPr>
              <a:t>I’m still not sure I understand.</a:t>
            </a:r>
            <a:endParaRPr lang="en-US" sz="2800" dirty="0">
              <a:latin typeface="Arno Pro Caption" pitchFamily="18" charset="0"/>
              <a:cs typeface="Aharoni" pitchFamily="2" charset="-79"/>
            </a:endParaRPr>
          </a:p>
        </p:txBody>
      </p:sp>
      <p:sp>
        <p:nvSpPr>
          <p:cNvPr id="6" name="TextBox 5"/>
          <p:cNvSpPr txBox="1"/>
          <p:nvPr/>
        </p:nvSpPr>
        <p:spPr>
          <a:xfrm>
            <a:off x="1219200" y="2209800"/>
            <a:ext cx="6705600" cy="523220"/>
          </a:xfrm>
          <a:prstGeom prst="rect">
            <a:avLst/>
          </a:prstGeom>
          <a:noFill/>
        </p:spPr>
        <p:txBody>
          <a:bodyPr wrap="square" rtlCol="0">
            <a:spAutoFit/>
          </a:bodyPr>
          <a:lstStyle/>
          <a:p>
            <a:r>
              <a:rPr lang="en-US" sz="2800" dirty="0" smtClean="0">
                <a:solidFill>
                  <a:srgbClr val="FF0000"/>
                </a:solidFill>
                <a:latin typeface="Aharoni" pitchFamily="2" charset="-79"/>
                <a:cs typeface="Aharoni" pitchFamily="2" charset="-79"/>
              </a:rPr>
              <a:t>Mr. Brown: </a:t>
            </a:r>
            <a:r>
              <a:rPr lang="en-US" sz="2800" dirty="0" smtClean="0">
                <a:latin typeface="Arno Pro Caption" pitchFamily="18" charset="0"/>
              </a:rPr>
              <a:t>Let’s look at some examples.</a:t>
            </a:r>
            <a:endParaRPr lang="en-US" sz="2800" dirty="0">
              <a:latin typeface="Arno Pro Captio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2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200"/>
                                        <p:tgtEl>
                                          <p:spTgt spid="4"/>
                                        </p:tgtEl>
                                        <p:attrNameLst>
                                          <p:attrName>fillcolor</p:attrName>
                                        </p:attrNameLst>
                                      </p:cBhvr>
                                      <p:tavLst>
                                        <p:tav tm="0">
                                          <p:val>
                                            <p:clrVal>
                                              <a:schemeClr val="accent2"/>
                                            </p:clrVal>
                                          </p:val>
                                        </p:tav>
                                        <p:tav tm="50000">
                                          <p:val>
                                            <p:clrVal>
                                              <a:schemeClr val="hlink"/>
                                            </p:clrVal>
                                          </p:val>
                                        </p:tav>
                                      </p:tavLst>
                                    </p:anim>
                                    <p:set>
                                      <p:cBhvr>
                                        <p:cTn id="9" dur="200"/>
                                        <p:tgtEl>
                                          <p:spTgt spid="4"/>
                                        </p:tgtEl>
                                        <p:attrNameLst>
                                          <p:attrName>fill.type</p:attrName>
                                        </p:attrNameLst>
                                      </p:cBhvr>
                                      <p:to>
                                        <p:strVal val="solid"/>
                                      </p:to>
                                    </p:set>
                                  </p:childTnLst>
                                </p:cTn>
                              </p:par>
                            </p:childTnLst>
                          </p:cTn>
                        </p:par>
                        <p:par>
                          <p:cTn id="10" fill="hold">
                            <p:stCondLst>
                              <p:cond delay="3600"/>
                            </p:stCondLst>
                            <p:childTnLst>
                              <p:par>
                                <p:cTn id="11" presetID="27" presetClass="entr" presetSubtype="0" fill="hold" grpId="0" nodeType="afterEffect">
                                  <p:stCondLst>
                                    <p:cond delay="100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2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200"/>
                                        <p:tgtEl>
                                          <p:spTgt spid="6"/>
                                        </p:tgtEl>
                                        <p:attrNameLst>
                                          <p:attrName>fillcolor</p:attrName>
                                        </p:attrNameLst>
                                      </p:cBhvr>
                                      <p:tavLst>
                                        <p:tav tm="0">
                                          <p:val>
                                            <p:clrVal>
                                              <a:schemeClr val="accent2"/>
                                            </p:clrVal>
                                          </p:val>
                                        </p:tav>
                                        <p:tav tm="50000">
                                          <p:val>
                                            <p:clrVal>
                                              <a:schemeClr val="hlink"/>
                                            </p:clrVal>
                                          </p:val>
                                        </p:tav>
                                      </p:tavLst>
                                    </p:anim>
                                    <p:set>
                                      <p:cBhvr>
                                        <p:cTn id="15" dur="2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dinkel\Desktop\science images\tropical rain forest.jpg"/>
          <p:cNvPicPr>
            <a:picLocks noChangeAspect="1" noChangeArrowheads="1"/>
          </p:cNvPicPr>
          <p:nvPr/>
        </p:nvPicPr>
        <p:blipFill>
          <a:blip r:embed="rId2"/>
          <a:srcRect/>
          <a:stretch>
            <a:fillRect/>
          </a:stretch>
        </p:blipFill>
        <p:spPr bwMode="auto">
          <a:xfrm>
            <a:off x="0" y="0"/>
            <a:ext cx="9400249" cy="6858000"/>
          </a:xfrm>
          <a:prstGeom prst="rect">
            <a:avLst/>
          </a:prstGeom>
          <a:noFill/>
        </p:spPr>
      </p:pic>
      <p:sp>
        <p:nvSpPr>
          <p:cNvPr id="4" name="Rectangular Callout 3"/>
          <p:cNvSpPr/>
          <p:nvPr/>
        </p:nvSpPr>
        <p:spPr>
          <a:xfrm>
            <a:off x="3352800" y="304800"/>
            <a:ext cx="4191000" cy="3657600"/>
          </a:xfrm>
          <a:prstGeom prst="wedgeRectCallout">
            <a:avLst>
              <a:gd name="adj1" fmla="val -5349"/>
              <a:gd name="adj2" fmla="val 661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 tropical rain forest is an ecosystem.  Here banana trees provide food for insects, insects are eaten by the red-eyed tree frog, and the frog is eaten by a Jaguar.  All of these species also rely on the nonliving parts of the environment like soil, sunlight, and water.</a:t>
            </a:r>
            <a:endParaRPr lang="en-US" sz="2400" dirty="0"/>
          </a:p>
        </p:txBody>
      </p:sp>
      <p:pic>
        <p:nvPicPr>
          <p:cNvPr id="2051" name="Picture 3" descr="C:\Users\bdinkel\AppData\Local\Microsoft\Windows\Temporary Internet Files\Content.IE5\BX5NFSXJ\MPj04444210000[1].jpg"/>
          <p:cNvPicPr>
            <a:picLocks noChangeAspect="1" noChangeArrowheads="1"/>
          </p:cNvPicPr>
          <p:nvPr/>
        </p:nvPicPr>
        <p:blipFill>
          <a:blip r:embed="rId3" cstate="print"/>
          <a:srcRect/>
          <a:stretch>
            <a:fillRect/>
          </a:stretch>
        </p:blipFill>
        <p:spPr bwMode="auto">
          <a:xfrm>
            <a:off x="6705600" y="3810000"/>
            <a:ext cx="2057400" cy="30952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anim calcmode="lin" valueType="num">
                                      <p:cBhvr>
                                        <p:cTn id="8" dur="2000" fill="hold"/>
                                        <p:tgtEl>
                                          <p:spTgt spid="2051"/>
                                        </p:tgtEl>
                                        <p:attrNameLst>
                                          <p:attrName>ppt_x</p:attrName>
                                        </p:attrNameLst>
                                      </p:cBhvr>
                                      <p:tavLst>
                                        <p:tav tm="0">
                                          <p:val>
                                            <p:strVal val="#ppt_x"/>
                                          </p:val>
                                        </p:tav>
                                        <p:tav tm="100000">
                                          <p:val>
                                            <p:strVal val="#ppt_x"/>
                                          </p:val>
                                        </p:tav>
                                      </p:tavLst>
                                    </p:anim>
                                    <p:anim calcmode="lin" valueType="num">
                                      <p:cBhvr>
                                        <p:cTn id="9" dur="1800" decel="100000" fill="hold"/>
                                        <p:tgtEl>
                                          <p:spTgt spid="2051"/>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051"/>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49" presetClass="entr" presetSubtype="0" decel="10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dinkel\Desktop\science images\desert.jpg"/>
          <p:cNvPicPr>
            <a:picLocks noChangeAspect="1" noChangeArrowheads="1"/>
          </p:cNvPicPr>
          <p:nvPr/>
        </p:nvPicPr>
        <p:blipFill>
          <a:blip r:embed="rId2"/>
          <a:srcRect/>
          <a:stretch>
            <a:fillRect/>
          </a:stretch>
        </p:blipFill>
        <p:spPr bwMode="auto">
          <a:xfrm>
            <a:off x="-155384" y="0"/>
            <a:ext cx="9337900" cy="6858000"/>
          </a:xfrm>
          <a:prstGeom prst="rect">
            <a:avLst/>
          </a:prstGeom>
          <a:noFill/>
        </p:spPr>
      </p:pic>
      <p:sp>
        <p:nvSpPr>
          <p:cNvPr id="3" name="Rounded Rectangular Callout 2"/>
          <p:cNvSpPr/>
          <p:nvPr/>
        </p:nvSpPr>
        <p:spPr>
          <a:xfrm rot="470066">
            <a:off x="4909554" y="212047"/>
            <a:ext cx="4049291" cy="3320390"/>
          </a:xfrm>
          <a:prstGeom prst="wedgeRoundRectCallout">
            <a:avLst>
              <a:gd name="adj1" fmla="val -30102"/>
              <a:gd name="adj2" fmla="val 618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Another example of an ecosystem is a desert.  Here a mule deer eats sage brush, but is eaten by a mountain lion.  These animals also depend on water, sunlight, and soil which are the nonliving parts of the environment.</a:t>
            </a:r>
            <a:endParaRPr lang="en-US" sz="2400" dirty="0"/>
          </a:p>
        </p:txBody>
      </p:sp>
      <p:pic>
        <p:nvPicPr>
          <p:cNvPr id="4" name="Picture 3" descr="C:\Users\bdinkel\AppData\Local\Microsoft\Windows\Temporary Internet Files\Content.IE5\BX5NFSXJ\MPj04444210000[1].jpg"/>
          <p:cNvPicPr>
            <a:picLocks noChangeAspect="1" noChangeArrowheads="1"/>
          </p:cNvPicPr>
          <p:nvPr/>
        </p:nvPicPr>
        <p:blipFill>
          <a:blip r:embed="rId3" cstate="print"/>
          <a:srcRect/>
          <a:stretch>
            <a:fillRect/>
          </a:stretch>
        </p:blipFill>
        <p:spPr bwMode="auto">
          <a:xfrm>
            <a:off x="3200400" y="3124200"/>
            <a:ext cx="2057400" cy="30952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descr="C:\Users\bdinkel\AppData\Local\Microsoft\Windows\Temporary Internet Files\Content.IE5\1801EMYG\MCj02326120000[1].wmf"/>
          <p:cNvPicPr>
            <a:picLocks noChangeAspect="1" noChangeArrowheads="1"/>
          </p:cNvPicPr>
          <p:nvPr/>
        </p:nvPicPr>
        <p:blipFill>
          <a:blip r:embed="rId2"/>
          <a:srcRect/>
          <a:stretch>
            <a:fillRect/>
          </a:stretch>
        </p:blipFill>
        <p:spPr bwMode="auto">
          <a:xfrm>
            <a:off x="5181600" y="2743200"/>
            <a:ext cx="3124200" cy="3724891"/>
          </a:xfrm>
          <a:prstGeom prst="rect">
            <a:avLst/>
          </a:prstGeom>
          <a:noFill/>
        </p:spPr>
      </p:pic>
      <p:sp>
        <p:nvSpPr>
          <p:cNvPr id="6" name="Oval Callout 5"/>
          <p:cNvSpPr/>
          <p:nvPr/>
        </p:nvSpPr>
        <p:spPr>
          <a:xfrm>
            <a:off x="533400" y="381000"/>
            <a:ext cx="5334000" cy="2819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You should also know that an ecosystem doesn’t have to be large.  A puddle on the sidewalk can be a home to several types of microbes.  This is a tiny ecosystem.</a:t>
            </a:r>
            <a:endParaRPr lang="en-US" sz="2400" dirty="0"/>
          </a:p>
        </p:txBody>
      </p:sp>
      <p:pic>
        <p:nvPicPr>
          <p:cNvPr id="7" name="Picture 6" descr="C:\Users\bdinkel\AppData\Local\Microsoft\Windows\Temporary Internet Files\Content.IE5\BX5NFSXJ\MPj04444210000[1].jpg"/>
          <p:cNvPicPr>
            <a:picLocks noChangeAspect="1" noChangeArrowheads="1"/>
          </p:cNvPicPr>
          <p:nvPr/>
        </p:nvPicPr>
        <p:blipFill>
          <a:blip r:embed="rId3" cstate="print"/>
          <a:srcRect/>
          <a:stretch>
            <a:fillRect/>
          </a:stretch>
        </p:blipFill>
        <p:spPr bwMode="auto">
          <a:xfrm>
            <a:off x="304800" y="3581400"/>
            <a:ext cx="2057400" cy="30952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8" presetClass="emph" presetSubtype="0" fill="hold" nodeType="afterEffect">
                                  <p:stCondLst>
                                    <p:cond delay="0"/>
                                  </p:stCondLst>
                                  <p:childTnLst>
                                    <p:animRot by="21600000">
                                      <p:cBhvr>
                                        <p:cTn id="23" dur="2000" fill="hold"/>
                                        <p:tgtEl>
                                          <p:spTgt spid="4101"/>
                                        </p:tgtEl>
                                        <p:attrNameLst>
                                          <p:attrName>r</p:attrName>
                                        </p:attrNameLst>
                                      </p:cBhvr>
                                    </p:animRot>
                                  </p:childTnLst>
                                </p:cTn>
                              </p:par>
                            </p:childTnLst>
                          </p:cTn>
                        </p:par>
                        <p:par>
                          <p:cTn id="24" fill="hold">
                            <p:stCondLst>
                              <p:cond delay="4000"/>
                            </p:stCondLst>
                            <p:childTnLst>
                              <p:par>
                                <p:cTn id="25" presetID="9"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dinkel\Desktop\science images\computer monitor.jpg"/>
          <p:cNvPicPr>
            <a:picLocks noChangeAspect="1" noChangeArrowheads="1"/>
          </p:cNvPicPr>
          <p:nvPr/>
        </p:nvPicPr>
        <p:blipFill>
          <a:blip r:embed="rId2"/>
          <a:srcRect/>
          <a:stretch>
            <a:fillRect/>
          </a:stretch>
        </p:blipFill>
        <p:spPr bwMode="auto">
          <a:xfrm>
            <a:off x="76200" y="28652"/>
            <a:ext cx="8991600" cy="6905548"/>
          </a:xfrm>
          <a:prstGeom prst="rect">
            <a:avLst/>
          </a:prstGeom>
          <a:noFill/>
        </p:spPr>
      </p:pic>
      <p:sp>
        <p:nvSpPr>
          <p:cNvPr id="4" name="TextBox 3"/>
          <p:cNvSpPr txBox="1"/>
          <p:nvPr/>
        </p:nvSpPr>
        <p:spPr>
          <a:xfrm>
            <a:off x="1079257" y="1295400"/>
            <a:ext cx="7378943" cy="1815882"/>
          </a:xfrm>
          <a:prstGeom prst="rect">
            <a:avLst/>
          </a:prstGeom>
          <a:noFill/>
        </p:spPr>
        <p:txBody>
          <a:bodyPr wrap="none" rtlCol="0">
            <a:spAutoFit/>
          </a:bodyPr>
          <a:lstStyle/>
          <a:p>
            <a:r>
              <a:rPr lang="en-US" sz="2800" dirty="0" smtClean="0">
                <a:solidFill>
                  <a:srgbClr val="0070C0"/>
                </a:solidFill>
                <a:latin typeface="Aharoni" pitchFamily="2" charset="-79"/>
                <a:cs typeface="Aharoni" pitchFamily="2" charset="-79"/>
              </a:rPr>
              <a:t>Allison: </a:t>
            </a:r>
            <a:r>
              <a:rPr lang="en-US" sz="2800" dirty="0" smtClean="0">
                <a:latin typeface="Arno Pro Caption" pitchFamily="18" charset="0"/>
                <a:cs typeface="Aharoni" pitchFamily="2" charset="-79"/>
              </a:rPr>
              <a:t>Those examples helped, but how are </a:t>
            </a:r>
          </a:p>
          <a:p>
            <a:r>
              <a:rPr lang="en-US" sz="2800" dirty="0" smtClean="0">
                <a:latin typeface="Arno Pro Caption" pitchFamily="18" charset="0"/>
                <a:cs typeface="Aharoni" pitchFamily="2" charset="-79"/>
              </a:rPr>
              <a:t>things like soil and sunlight part of the ecosystem?</a:t>
            </a:r>
          </a:p>
          <a:p>
            <a:r>
              <a:rPr lang="en-US" sz="2800" dirty="0" smtClean="0">
                <a:latin typeface="Arno Pro Caption" pitchFamily="18" charset="0"/>
                <a:cs typeface="Aharoni" pitchFamily="2" charset="-79"/>
              </a:rPr>
              <a:t>  </a:t>
            </a:r>
          </a:p>
          <a:p>
            <a:endParaRPr lang="en-US" sz="2800" dirty="0">
              <a:latin typeface="Arno Pro Caption" pitchFamily="18" charset="0"/>
              <a:cs typeface="Aharoni" pitchFamily="2" charset="-79"/>
            </a:endParaRPr>
          </a:p>
        </p:txBody>
      </p:sp>
      <p:sp>
        <p:nvSpPr>
          <p:cNvPr id="6" name="TextBox 5"/>
          <p:cNvSpPr txBox="1"/>
          <p:nvPr/>
        </p:nvSpPr>
        <p:spPr>
          <a:xfrm>
            <a:off x="990600" y="2895600"/>
            <a:ext cx="6705600" cy="1384995"/>
          </a:xfrm>
          <a:prstGeom prst="rect">
            <a:avLst/>
          </a:prstGeom>
          <a:noFill/>
        </p:spPr>
        <p:txBody>
          <a:bodyPr wrap="square" rtlCol="0">
            <a:spAutoFit/>
          </a:bodyPr>
          <a:lstStyle/>
          <a:p>
            <a:r>
              <a:rPr lang="en-US" sz="2800" dirty="0" smtClean="0">
                <a:solidFill>
                  <a:srgbClr val="FF0000"/>
                </a:solidFill>
                <a:latin typeface="Aharoni" pitchFamily="2" charset="-79"/>
                <a:cs typeface="Aharoni" pitchFamily="2" charset="-79"/>
              </a:rPr>
              <a:t>Mr. Brown: </a:t>
            </a:r>
            <a:r>
              <a:rPr lang="en-US" sz="2800" dirty="0">
                <a:latin typeface="Arno Pro Caption" pitchFamily="18" charset="0"/>
              </a:rPr>
              <a:t>T</a:t>
            </a:r>
            <a:r>
              <a:rPr lang="en-US" sz="2800" dirty="0" smtClean="0">
                <a:latin typeface="Arno Pro Caption" pitchFamily="18" charset="0"/>
              </a:rPr>
              <a:t>hose are the </a:t>
            </a:r>
            <a:r>
              <a:rPr lang="en-US" sz="2800" dirty="0" err="1" smtClean="0">
                <a:latin typeface="Arno Pro Caption" pitchFamily="18" charset="0"/>
              </a:rPr>
              <a:t>abiotic</a:t>
            </a:r>
            <a:r>
              <a:rPr lang="en-US" sz="2800" dirty="0" smtClean="0">
                <a:latin typeface="Arno Pro Caption" pitchFamily="18" charset="0"/>
              </a:rPr>
              <a:t> factors in the ecosystem and they are very important.  Let me show you why!</a:t>
            </a:r>
            <a:endParaRPr lang="en-US" sz="2800" dirty="0">
              <a:latin typeface="Arno Pro Captio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2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200"/>
                                        <p:tgtEl>
                                          <p:spTgt spid="4"/>
                                        </p:tgtEl>
                                        <p:attrNameLst>
                                          <p:attrName>fillcolor</p:attrName>
                                        </p:attrNameLst>
                                      </p:cBhvr>
                                      <p:tavLst>
                                        <p:tav tm="0">
                                          <p:val>
                                            <p:clrVal>
                                              <a:schemeClr val="accent2"/>
                                            </p:clrVal>
                                          </p:val>
                                        </p:tav>
                                        <p:tav tm="50000">
                                          <p:val>
                                            <p:clrVal>
                                              <a:schemeClr val="hlink"/>
                                            </p:clrVal>
                                          </p:val>
                                        </p:tav>
                                      </p:tavLst>
                                    </p:anim>
                                    <p:set>
                                      <p:cBhvr>
                                        <p:cTn id="9" dur="200"/>
                                        <p:tgtEl>
                                          <p:spTgt spid="4"/>
                                        </p:tgtEl>
                                        <p:attrNameLst>
                                          <p:attrName>fill.type</p:attrName>
                                        </p:attrNameLst>
                                      </p:cBhvr>
                                      <p:to>
                                        <p:strVal val="solid"/>
                                      </p:to>
                                    </p:set>
                                  </p:childTnLst>
                                </p:cTn>
                              </p:par>
                            </p:childTnLst>
                          </p:cTn>
                        </p:par>
                        <p:par>
                          <p:cTn id="10" fill="hold">
                            <p:stCondLst>
                              <p:cond delay="8200"/>
                            </p:stCondLst>
                            <p:childTnLst>
                              <p:par>
                                <p:cTn id="11" presetID="27" presetClass="entr" presetSubtype="0" fill="hold" grpId="0" nodeType="afterEffect">
                                  <p:stCondLst>
                                    <p:cond delay="100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2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200"/>
                                        <p:tgtEl>
                                          <p:spTgt spid="6"/>
                                        </p:tgtEl>
                                        <p:attrNameLst>
                                          <p:attrName>fillcolor</p:attrName>
                                        </p:attrNameLst>
                                      </p:cBhvr>
                                      <p:tavLst>
                                        <p:tav tm="0">
                                          <p:val>
                                            <p:clrVal>
                                              <a:schemeClr val="accent2"/>
                                            </p:clrVal>
                                          </p:val>
                                        </p:tav>
                                        <p:tav tm="50000">
                                          <p:val>
                                            <p:clrVal>
                                              <a:schemeClr val="hlink"/>
                                            </p:clrVal>
                                          </p:val>
                                        </p:tav>
                                      </p:tavLst>
                                    </p:anim>
                                    <p:set>
                                      <p:cBhvr>
                                        <p:cTn id="15" dur="2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867400" y="0"/>
            <a:ext cx="3276600" cy="685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00400" y="0"/>
            <a:ext cx="2667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3200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C:\Users\bdinkel\AppData\Local\Microsoft\Windows\Temporary Internet Files\Content.IE5\YIHATB81\MCj04404050000[1].png"/>
          <p:cNvPicPr>
            <a:picLocks noChangeAspect="1" noChangeArrowheads="1"/>
          </p:cNvPicPr>
          <p:nvPr/>
        </p:nvPicPr>
        <p:blipFill>
          <a:blip r:embed="rId2"/>
          <a:srcRect/>
          <a:stretch>
            <a:fillRect/>
          </a:stretch>
        </p:blipFill>
        <p:spPr bwMode="auto">
          <a:xfrm>
            <a:off x="0" y="-152400"/>
            <a:ext cx="2743200" cy="2743200"/>
          </a:xfrm>
          <a:prstGeom prst="rect">
            <a:avLst/>
          </a:prstGeom>
          <a:noFill/>
        </p:spPr>
      </p:pic>
      <p:pic>
        <p:nvPicPr>
          <p:cNvPr id="5123" name="Picture 3" descr="C:\Users\bdinkel\AppData\Local\Microsoft\Windows\Temporary Internet Files\Content.IE5\RI7M5LZO\MPj04477000000[1].jpg"/>
          <p:cNvPicPr>
            <a:picLocks noChangeAspect="1" noChangeArrowheads="1"/>
          </p:cNvPicPr>
          <p:nvPr/>
        </p:nvPicPr>
        <p:blipFill>
          <a:blip r:embed="rId3"/>
          <a:srcRect/>
          <a:stretch>
            <a:fillRect/>
          </a:stretch>
        </p:blipFill>
        <p:spPr bwMode="auto">
          <a:xfrm>
            <a:off x="3505200" y="1"/>
            <a:ext cx="1905000" cy="2855270"/>
          </a:xfrm>
          <a:prstGeom prst="rect">
            <a:avLst/>
          </a:prstGeom>
          <a:noFill/>
        </p:spPr>
      </p:pic>
      <p:pic>
        <p:nvPicPr>
          <p:cNvPr id="5124" name="Picture 4" descr="C:\Users\bdinkel\AppData\Local\Microsoft\Windows\Temporary Internet Files\Content.IE5\1801EMYG\MPj04100820000[1].jpg"/>
          <p:cNvPicPr>
            <a:picLocks noChangeAspect="1" noChangeArrowheads="1"/>
          </p:cNvPicPr>
          <p:nvPr/>
        </p:nvPicPr>
        <p:blipFill>
          <a:blip r:embed="rId4" cstate="print"/>
          <a:srcRect/>
          <a:stretch>
            <a:fillRect/>
          </a:stretch>
        </p:blipFill>
        <p:spPr bwMode="auto">
          <a:xfrm>
            <a:off x="6019800" y="685800"/>
            <a:ext cx="2972961" cy="1981200"/>
          </a:xfrm>
          <a:prstGeom prst="rect">
            <a:avLst/>
          </a:prstGeom>
          <a:noFill/>
        </p:spPr>
      </p:pic>
      <p:sp>
        <p:nvSpPr>
          <p:cNvPr id="5" name="TextBox 4"/>
          <p:cNvSpPr txBox="1"/>
          <p:nvPr/>
        </p:nvSpPr>
        <p:spPr>
          <a:xfrm>
            <a:off x="381000" y="609600"/>
            <a:ext cx="2438400" cy="830997"/>
          </a:xfrm>
          <a:prstGeom prst="rect">
            <a:avLst/>
          </a:prstGeom>
          <a:noFill/>
        </p:spPr>
        <p:txBody>
          <a:bodyPr wrap="square" rtlCol="0">
            <a:spAutoFit/>
          </a:bodyPr>
          <a:lstStyle/>
          <a:p>
            <a:r>
              <a:rPr lang="en-US" sz="4800" dirty="0"/>
              <a:t>s</a:t>
            </a:r>
            <a:r>
              <a:rPr lang="en-US" sz="4800" dirty="0" smtClean="0"/>
              <a:t>unlight</a:t>
            </a:r>
            <a:endParaRPr lang="en-US" sz="4800" dirty="0"/>
          </a:p>
        </p:txBody>
      </p:sp>
      <p:sp>
        <p:nvSpPr>
          <p:cNvPr id="7" name="TextBox 6"/>
          <p:cNvSpPr txBox="1"/>
          <p:nvPr/>
        </p:nvSpPr>
        <p:spPr>
          <a:xfrm>
            <a:off x="3276600" y="838200"/>
            <a:ext cx="2438400" cy="830997"/>
          </a:xfrm>
          <a:prstGeom prst="rect">
            <a:avLst/>
          </a:prstGeom>
          <a:noFill/>
        </p:spPr>
        <p:txBody>
          <a:bodyPr wrap="square" rtlCol="0">
            <a:spAutoFit/>
          </a:bodyPr>
          <a:lstStyle/>
          <a:p>
            <a:pPr algn="ctr"/>
            <a:r>
              <a:rPr lang="en-US" sz="4800" dirty="0" smtClean="0"/>
              <a:t>soil</a:t>
            </a:r>
            <a:endParaRPr lang="en-US" sz="4800" dirty="0"/>
          </a:p>
        </p:txBody>
      </p:sp>
      <p:sp>
        <p:nvSpPr>
          <p:cNvPr id="9" name="TextBox 8"/>
          <p:cNvSpPr txBox="1"/>
          <p:nvPr/>
        </p:nvSpPr>
        <p:spPr>
          <a:xfrm>
            <a:off x="6705600" y="1219200"/>
            <a:ext cx="1905000" cy="830997"/>
          </a:xfrm>
          <a:prstGeom prst="rect">
            <a:avLst/>
          </a:prstGeom>
          <a:noFill/>
        </p:spPr>
        <p:txBody>
          <a:bodyPr wrap="square" rtlCol="0">
            <a:spAutoFit/>
          </a:bodyPr>
          <a:lstStyle/>
          <a:p>
            <a:r>
              <a:rPr lang="en-US" sz="4800" dirty="0" smtClean="0"/>
              <a:t>water</a:t>
            </a:r>
            <a:endParaRPr lang="en-US" sz="4800" dirty="0"/>
          </a:p>
        </p:txBody>
      </p:sp>
      <p:sp>
        <p:nvSpPr>
          <p:cNvPr id="16" name="TextBox 15"/>
          <p:cNvSpPr txBox="1"/>
          <p:nvPr/>
        </p:nvSpPr>
        <p:spPr>
          <a:xfrm>
            <a:off x="0" y="2362200"/>
            <a:ext cx="3124200" cy="4524315"/>
          </a:xfrm>
          <a:prstGeom prst="rect">
            <a:avLst/>
          </a:prstGeom>
          <a:noFill/>
        </p:spPr>
        <p:txBody>
          <a:bodyPr wrap="square" rtlCol="0">
            <a:spAutoFit/>
          </a:bodyPr>
          <a:lstStyle/>
          <a:p>
            <a:r>
              <a:rPr lang="en-US" sz="2400" dirty="0" smtClean="0"/>
              <a:t>Sunlight is nonliving.  However, all living things need the Sun.  It gives us light and warmth.  Green plants called producers take in carbon dioxide, water, and energy from the Sun and change them into sugar and oxygen.  This is called photosynthesis.</a:t>
            </a:r>
            <a:endParaRPr lang="en-US" sz="2400" dirty="0"/>
          </a:p>
        </p:txBody>
      </p:sp>
      <p:sp>
        <p:nvSpPr>
          <p:cNvPr id="17" name="TextBox 16"/>
          <p:cNvSpPr txBox="1"/>
          <p:nvPr/>
        </p:nvSpPr>
        <p:spPr>
          <a:xfrm>
            <a:off x="3352800" y="2971800"/>
            <a:ext cx="2209800" cy="3785652"/>
          </a:xfrm>
          <a:prstGeom prst="rect">
            <a:avLst/>
          </a:prstGeom>
          <a:noFill/>
        </p:spPr>
        <p:txBody>
          <a:bodyPr wrap="square" rtlCol="0">
            <a:spAutoFit/>
          </a:bodyPr>
          <a:lstStyle/>
          <a:p>
            <a:r>
              <a:rPr lang="en-US" sz="2400" dirty="0" smtClean="0"/>
              <a:t>Plants grow in the soil and get water and nutrients from the soil.  All animals and people need to eat these plants, so we all rely on the soil.</a:t>
            </a:r>
            <a:endParaRPr lang="en-US" sz="2400" dirty="0"/>
          </a:p>
        </p:txBody>
      </p:sp>
      <p:sp>
        <p:nvSpPr>
          <p:cNvPr id="18" name="TextBox 17"/>
          <p:cNvSpPr txBox="1"/>
          <p:nvPr/>
        </p:nvSpPr>
        <p:spPr>
          <a:xfrm>
            <a:off x="6019800" y="3342144"/>
            <a:ext cx="2895600" cy="2677656"/>
          </a:xfrm>
          <a:prstGeom prst="rect">
            <a:avLst/>
          </a:prstGeom>
          <a:noFill/>
        </p:spPr>
        <p:txBody>
          <a:bodyPr wrap="square" rtlCol="0">
            <a:spAutoFit/>
          </a:bodyPr>
          <a:lstStyle/>
          <a:p>
            <a:r>
              <a:rPr lang="en-US" sz="2400" dirty="0" smtClean="0"/>
              <a:t>All living things need water to survive.  Plants use water to carry on photosynthesis.  Animals and people must drink water.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2000" fill="hold"/>
                                        <p:tgtEl>
                                          <p:spTgt spid="5122"/>
                                        </p:tgtEl>
                                        <p:attrNameLst>
                                          <p:attrName>ppt_w</p:attrName>
                                        </p:attrNameLst>
                                      </p:cBhvr>
                                      <p:tavLst>
                                        <p:tav tm="0">
                                          <p:val>
                                            <p:strVal val="#ppt_w*0.70"/>
                                          </p:val>
                                        </p:tav>
                                        <p:tav tm="100000">
                                          <p:val>
                                            <p:strVal val="#ppt_w"/>
                                          </p:val>
                                        </p:tav>
                                      </p:tavLst>
                                    </p:anim>
                                    <p:anim calcmode="lin" valueType="num">
                                      <p:cBhvr>
                                        <p:cTn id="13" dur="2000" fill="hold"/>
                                        <p:tgtEl>
                                          <p:spTgt spid="5122"/>
                                        </p:tgtEl>
                                        <p:attrNameLst>
                                          <p:attrName>ppt_h</p:attrName>
                                        </p:attrNameLst>
                                      </p:cBhvr>
                                      <p:tavLst>
                                        <p:tav tm="0">
                                          <p:val>
                                            <p:strVal val="#ppt_h"/>
                                          </p:val>
                                        </p:tav>
                                        <p:tav tm="100000">
                                          <p:val>
                                            <p:strVal val="#ppt_h"/>
                                          </p:val>
                                        </p:tav>
                                      </p:tavLst>
                                    </p:anim>
                                    <p:animEffect transition="in" filter="fade">
                                      <p:cBhvr>
                                        <p:cTn id="14" dur="2000"/>
                                        <p:tgtEl>
                                          <p:spTgt spid="512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2000" fill="hold"/>
                                        <p:tgtEl>
                                          <p:spTgt spid="16"/>
                                        </p:tgtEl>
                                        <p:attrNameLst>
                                          <p:attrName>ppt_w</p:attrName>
                                        </p:attrNameLst>
                                      </p:cBhvr>
                                      <p:tavLst>
                                        <p:tav tm="0">
                                          <p:val>
                                            <p:strVal val="#ppt_w*0.70"/>
                                          </p:val>
                                        </p:tav>
                                        <p:tav tm="100000">
                                          <p:val>
                                            <p:strVal val="#ppt_w"/>
                                          </p:val>
                                        </p:tav>
                                      </p:tavLst>
                                    </p:anim>
                                    <p:anim calcmode="lin" valueType="num">
                                      <p:cBhvr>
                                        <p:cTn id="18" dur="2000" fill="hold"/>
                                        <p:tgtEl>
                                          <p:spTgt spid="16"/>
                                        </p:tgtEl>
                                        <p:attrNameLst>
                                          <p:attrName>ppt_h</p:attrName>
                                        </p:attrNameLst>
                                      </p:cBhvr>
                                      <p:tavLst>
                                        <p:tav tm="0">
                                          <p:val>
                                            <p:strVal val="#ppt_h"/>
                                          </p:val>
                                        </p:tav>
                                        <p:tav tm="100000">
                                          <p:val>
                                            <p:strVal val="#ppt_h"/>
                                          </p:val>
                                        </p:tav>
                                      </p:tavLst>
                                    </p:anim>
                                    <p:animEffect transition="in" filter="fade">
                                      <p:cBhvr>
                                        <p:cTn id="19" dur="2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2000" fill="hold"/>
                                        <p:tgtEl>
                                          <p:spTgt spid="7"/>
                                        </p:tgtEl>
                                        <p:attrNameLst>
                                          <p:attrName>ppt_w</p:attrName>
                                        </p:attrNameLst>
                                      </p:cBhvr>
                                      <p:tavLst>
                                        <p:tav tm="0">
                                          <p:val>
                                            <p:strVal val="#ppt_w*0.70"/>
                                          </p:val>
                                        </p:tav>
                                        <p:tav tm="100000">
                                          <p:val>
                                            <p:strVal val="#ppt_w"/>
                                          </p:val>
                                        </p:tav>
                                      </p:tavLst>
                                    </p:anim>
                                    <p:anim calcmode="lin" valueType="num">
                                      <p:cBhvr>
                                        <p:cTn id="25" dur="2000" fill="hold"/>
                                        <p:tgtEl>
                                          <p:spTgt spid="7"/>
                                        </p:tgtEl>
                                        <p:attrNameLst>
                                          <p:attrName>ppt_h</p:attrName>
                                        </p:attrNameLst>
                                      </p:cBhvr>
                                      <p:tavLst>
                                        <p:tav tm="0">
                                          <p:val>
                                            <p:strVal val="#ppt_h"/>
                                          </p:val>
                                        </p:tav>
                                        <p:tav tm="100000">
                                          <p:val>
                                            <p:strVal val="#ppt_h"/>
                                          </p:val>
                                        </p:tav>
                                      </p:tavLst>
                                    </p:anim>
                                    <p:animEffect transition="in" filter="fade">
                                      <p:cBhvr>
                                        <p:cTn id="26" dur="2000"/>
                                        <p:tgtEl>
                                          <p:spTgt spid="7"/>
                                        </p:tgtEl>
                                      </p:cBhvr>
                                    </p:animEffect>
                                  </p:childTnLst>
                                </p:cTn>
                              </p:par>
                              <p:par>
                                <p:cTn id="27" presetID="55" presetClass="entr" presetSubtype="0" fill="hold" nodeType="withEffect">
                                  <p:stCondLst>
                                    <p:cond delay="0"/>
                                  </p:stCondLst>
                                  <p:childTnLst>
                                    <p:set>
                                      <p:cBhvr>
                                        <p:cTn id="28" dur="1" fill="hold">
                                          <p:stCondLst>
                                            <p:cond delay="0"/>
                                          </p:stCondLst>
                                        </p:cTn>
                                        <p:tgtEl>
                                          <p:spTgt spid="5123"/>
                                        </p:tgtEl>
                                        <p:attrNameLst>
                                          <p:attrName>style.visibility</p:attrName>
                                        </p:attrNameLst>
                                      </p:cBhvr>
                                      <p:to>
                                        <p:strVal val="visible"/>
                                      </p:to>
                                    </p:set>
                                    <p:anim calcmode="lin" valueType="num">
                                      <p:cBhvr>
                                        <p:cTn id="29" dur="2000" fill="hold"/>
                                        <p:tgtEl>
                                          <p:spTgt spid="5123"/>
                                        </p:tgtEl>
                                        <p:attrNameLst>
                                          <p:attrName>ppt_w</p:attrName>
                                        </p:attrNameLst>
                                      </p:cBhvr>
                                      <p:tavLst>
                                        <p:tav tm="0">
                                          <p:val>
                                            <p:strVal val="#ppt_w*0.70"/>
                                          </p:val>
                                        </p:tav>
                                        <p:tav tm="100000">
                                          <p:val>
                                            <p:strVal val="#ppt_w"/>
                                          </p:val>
                                        </p:tav>
                                      </p:tavLst>
                                    </p:anim>
                                    <p:anim calcmode="lin" valueType="num">
                                      <p:cBhvr>
                                        <p:cTn id="30" dur="2000" fill="hold"/>
                                        <p:tgtEl>
                                          <p:spTgt spid="5123"/>
                                        </p:tgtEl>
                                        <p:attrNameLst>
                                          <p:attrName>ppt_h</p:attrName>
                                        </p:attrNameLst>
                                      </p:cBhvr>
                                      <p:tavLst>
                                        <p:tav tm="0">
                                          <p:val>
                                            <p:strVal val="#ppt_h"/>
                                          </p:val>
                                        </p:tav>
                                        <p:tav tm="100000">
                                          <p:val>
                                            <p:strVal val="#ppt_h"/>
                                          </p:val>
                                        </p:tav>
                                      </p:tavLst>
                                    </p:anim>
                                    <p:animEffect transition="in" filter="fade">
                                      <p:cBhvr>
                                        <p:cTn id="31" dur="2000"/>
                                        <p:tgtEl>
                                          <p:spTgt spid="5123"/>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2000" fill="hold"/>
                                        <p:tgtEl>
                                          <p:spTgt spid="17"/>
                                        </p:tgtEl>
                                        <p:attrNameLst>
                                          <p:attrName>ppt_w</p:attrName>
                                        </p:attrNameLst>
                                      </p:cBhvr>
                                      <p:tavLst>
                                        <p:tav tm="0">
                                          <p:val>
                                            <p:strVal val="#ppt_w*0.70"/>
                                          </p:val>
                                        </p:tav>
                                        <p:tav tm="100000">
                                          <p:val>
                                            <p:strVal val="#ppt_w"/>
                                          </p:val>
                                        </p:tav>
                                      </p:tavLst>
                                    </p:anim>
                                    <p:anim calcmode="lin" valueType="num">
                                      <p:cBhvr>
                                        <p:cTn id="35" dur="2000" fill="hold"/>
                                        <p:tgtEl>
                                          <p:spTgt spid="17"/>
                                        </p:tgtEl>
                                        <p:attrNameLst>
                                          <p:attrName>ppt_h</p:attrName>
                                        </p:attrNameLst>
                                      </p:cBhvr>
                                      <p:tavLst>
                                        <p:tav tm="0">
                                          <p:val>
                                            <p:strVal val="#ppt_h"/>
                                          </p:val>
                                        </p:tav>
                                        <p:tav tm="100000">
                                          <p:val>
                                            <p:strVal val="#ppt_h"/>
                                          </p:val>
                                        </p:tav>
                                      </p:tavLst>
                                    </p:anim>
                                    <p:animEffect transition="in" filter="fade">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2000" fill="hold"/>
                                        <p:tgtEl>
                                          <p:spTgt spid="9"/>
                                        </p:tgtEl>
                                        <p:attrNameLst>
                                          <p:attrName>ppt_w</p:attrName>
                                        </p:attrNameLst>
                                      </p:cBhvr>
                                      <p:tavLst>
                                        <p:tav tm="0">
                                          <p:val>
                                            <p:strVal val="#ppt_w*0.70"/>
                                          </p:val>
                                        </p:tav>
                                        <p:tav tm="100000">
                                          <p:val>
                                            <p:strVal val="#ppt_w"/>
                                          </p:val>
                                        </p:tav>
                                      </p:tavLst>
                                    </p:anim>
                                    <p:anim calcmode="lin" valueType="num">
                                      <p:cBhvr>
                                        <p:cTn id="42" dur="2000" fill="hold"/>
                                        <p:tgtEl>
                                          <p:spTgt spid="9"/>
                                        </p:tgtEl>
                                        <p:attrNameLst>
                                          <p:attrName>ppt_h</p:attrName>
                                        </p:attrNameLst>
                                      </p:cBhvr>
                                      <p:tavLst>
                                        <p:tav tm="0">
                                          <p:val>
                                            <p:strVal val="#ppt_h"/>
                                          </p:val>
                                        </p:tav>
                                        <p:tav tm="100000">
                                          <p:val>
                                            <p:strVal val="#ppt_h"/>
                                          </p:val>
                                        </p:tav>
                                      </p:tavLst>
                                    </p:anim>
                                    <p:animEffect transition="in" filter="fade">
                                      <p:cBhvr>
                                        <p:cTn id="43" dur="2000"/>
                                        <p:tgtEl>
                                          <p:spTgt spid="9"/>
                                        </p:tgtEl>
                                      </p:cBhvr>
                                    </p:animEffect>
                                  </p:childTnLst>
                                </p:cTn>
                              </p:par>
                              <p:par>
                                <p:cTn id="44" presetID="55" presetClass="entr" presetSubtype="0" fill="hold" nodeType="withEffect">
                                  <p:stCondLst>
                                    <p:cond delay="0"/>
                                  </p:stCondLst>
                                  <p:childTnLst>
                                    <p:set>
                                      <p:cBhvr>
                                        <p:cTn id="45" dur="1" fill="hold">
                                          <p:stCondLst>
                                            <p:cond delay="0"/>
                                          </p:stCondLst>
                                        </p:cTn>
                                        <p:tgtEl>
                                          <p:spTgt spid="5124"/>
                                        </p:tgtEl>
                                        <p:attrNameLst>
                                          <p:attrName>style.visibility</p:attrName>
                                        </p:attrNameLst>
                                      </p:cBhvr>
                                      <p:to>
                                        <p:strVal val="visible"/>
                                      </p:to>
                                    </p:set>
                                    <p:anim calcmode="lin" valueType="num">
                                      <p:cBhvr>
                                        <p:cTn id="46" dur="2000" fill="hold"/>
                                        <p:tgtEl>
                                          <p:spTgt spid="5124"/>
                                        </p:tgtEl>
                                        <p:attrNameLst>
                                          <p:attrName>ppt_w</p:attrName>
                                        </p:attrNameLst>
                                      </p:cBhvr>
                                      <p:tavLst>
                                        <p:tav tm="0">
                                          <p:val>
                                            <p:strVal val="#ppt_w*0.70"/>
                                          </p:val>
                                        </p:tav>
                                        <p:tav tm="100000">
                                          <p:val>
                                            <p:strVal val="#ppt_w"/>
                                          </p:val>
                                        </p:tav>
                                      </p:tavLst>
                                    </p:anim>
                                    <p:anim calcmode="lin" valueType="num">
                                      <p:cBhvr>
                                        <p:cTn id="47" dur="2000" fill="hold"/>
                                        <p:tgtEl>
                                          <p:spTgt spid="5124"/>
                                        </p:tgtEl>
                                        <p:attrNameLst>
                                          <p:attrName>ppt_h</p:attrName>
                                        </p:attrNameLst>
                                      </p:cBhvr>
                                      <p:tavLst>
                                        <p:tav tm="0">
                                          <p:val>
                                            <p:strVal val="#ppt_h"/>
                                          </p:val>
                                        </p:tav>
                                        <p:tav tm="100000">
                                          <p:val>
                                            <p:strVal val="#ppt_h"/>
                                          </p:val>
                                        </p:tav>
                                      </p:tavLst>
                                    </p:anim>
                                    <p:animEffect transition="in" filter="fade">
                                      <p:cBhvr>
                                        <p:cTn id="48" dur="2000"/>
                                        <p:tgtEl>
                                          <p:spTgt spid="5124"/>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000" fill="hold"/>
                                        <p:tgtEl>
                                          <p:spTgt spid="18"/>
                                        </p:tgtEl>
                                        <p:attrNameLst>
                                          <p:attrName>ppt_w</p:attrName>
                                        </p:attrNameLst>
                                      </p:cBhvr>
                                      <p:tavLst>
                                        <p:tav tm="0">
                                          <p:val>
                                            <p:strVal val="#ppt_w*0.70"/>
                                          </p:val>
                                        </p:tav>
                                        <p:tav tm="100000">
                                          <p:val>
                                            <p:strVal val="#ppt_w"/>
                                          </p:val>
                                        </p:tav>
                                      </p:tavLst>
                                    </p:anim>
                                    <p:anim calcmode="lin" valueType="num">
                                      <p:cBhvr>
                                        <p:cTn id="52" dur="2000" fill="hold"/>
                                        <p:tgtEl>
                                          <p:spTgt spid="18"/>
                                        </p:tgtEl>
                                        <p:attrNameLst>
                                          <p:attrName>ppt_h</p:attrName>
                                        </p:attrNameLst>
                                      </p:cBhvr>
                                      <p:tavLst>
                                        <p:tav tm="0">
                                          <p:val>
                                            <p:strVal val="#ppt_h"/>
                                          </p:val>
                                        </p:tav>
                                        <p:tav tm="100000">
                                          <p:val>
                                            <p:strVal val="#ppt_h"/>
                                          </p:val>
                                        </p:tav>
                                      </p:tavLst>
                                    </p:anim>
                                    <p:animEffect transition="in" filter="fade">
                                      <p:cBhvr>
                                        <p:cTn id="5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dinkel\Desktop\science images\computer monitor.jpg"/>
          <p:cNvPicPr>
            <a:picLocks noChangeAspect="1" noChangeArrowheads="1"/>
          </p:cNvPicPr>
          <p:nvPr/>
        </p:nvPicPr>
        <p:blipFill>
          <a:blip r:embed="rId2"/>
          <a:srcRect/>
          <a:stretch>
            <a:fillRect/>
          </a:stretch>
        </p:blipFill>
        <p:spPr bwMode="auto">
          <a:xfrm>
            <a:off x="76200" y="28652"/>
            <a:ext cx="8991600" cy="6905548"/>
          </a:xfrm>
          <a:prstGeom prst="rect">
            <a:avLst/>
          </a:prstGeom>
          <a:noFill/>
        </p:spPr>
      </p:pic>
      <p:sp>
        <p:nvSpPr>
          <p:cNvPr id="4" name="TextBox 3"/>
          <p:cNvSpPr txBox="1"/>
          <p:nvPr/>
        </p:nvSpPr>
        <p:spPr>
          <a:xfrm>
            <a:off x="1079257" y="1295400"/>
            <a:ext cx="6867586" cy="1815882"/>
          </a:xfrm>
          <a:prstGeom prst="rect">
            <a:avLst/>
          </a:prstGeom>
          <a:noFill/>
        </p:spPr>
        <p:txBody>
          <a:bodyPr wrap="none" rtlCol="0">
            <a:spAutoFit/>
          </a:bodyPr>
          <a:lstStyle/>
          <a:p>
            <a:r>
              <a:rPr lang="en-US" sz="2800" dirty="0" smtClean="0">
                <a:solidFill>
                  <a:srgbClr val="0070C0"/>
                </a:solidFill>
                <a:latin typeface="Aharoni" pitchFamily="2" charset="-79"/>
                <a:cs typeface="Aharoni" pitchFamily="2" charset="-79"/>
              </a:rPr>
              <a:t>Allison: </a:t>
            </a:r>
            <a:r>
              <a:rPr lang="en-US" sz="2800" dirty="0" smtClean="0">
                <a:latin typeface="Arno Pro Caption" pitchFamily="18" charset="0"/>
                <a:cs typeface="Aharoni" pitchFamily="2" charset="-79"/>
              </a:rPr>
              <a:t>Are sunlight, soil, and water the only </a:t>
            </a:r>
          </a:p>
          <a:p>
            <a:r>
              <a:rPr lang="en-US" sz="2800" dirty="0" err="1" smtClean="0">
                <a:latin typeface="Arno Pro Caption" pitchFamily="18" charset="0"/>
                <a:cs typeface="Aharoni" pitchFamily="2" charset="-79"/>
              </a:rPr>
              <a:t>Abiotic</a:t>
            </a:r>
            <a:r>
              <a:rPr lang="en-US" sz="2800" dirty="0" smtClean="0">
                <a:latin typeface="Arno Pro Caption" pitchFamily="18" charset="0"/>
                <a:cs typeface="Aharoni" pitchFamily="2" charset="-79"/>
              </a:rPr>
              <a:t> factors?</a:t>
            </a:r>
          </a:p>
          <a:p>
            <a:r>
              <a:rPr lang="en-US" sz="2800" dirty="0" smtClean="0">
                <a:latin typeface="Arno Pro Caption" pitchFamily="18" charset="0"/>
                <a:cs typeface="Aharoni" pitchFamily="2" charset="-79"/>
              </a:rPr>
              <a:t>  </a:t>
            </a:r>
          </a:p>
          <a:p>
            <a:endParaRPr lang="en-US" sz="2800" dirty="0">
              <a:latin typeface="Arno Pro Caption" pitchFamily="18" charset="0"/>
              <a:cs typeface="Aharoni" pitchFamily="2" charset="-79"/>
            </a:endParaRPr>
          </a:p>
        </p:txBody>
      </p:sp>
      <p:sp>
        <p:nvSpPr>
          <p:cNvPr id="6" name="TextBox 5"/>
          <p:cNvSpPr txBox="1"/>
          <p:nvPr/>
        </p:nvSpPr>
        <p:spPr>
          <a:xfrm>
            <a:off x="990600" y="2895600"/>
            <a:ext cx="6705600" cy="1815882"/>
          </a:xfrm>
          <a:prstGeom prst="rect">
            <a:avLst/>
          </a:prstGeom>
          <a:noFill/>
        </p:spPr>
        <p:txBody>
          <a:bodyPr wrap="square" rtlCol="0">
            <a:spAutoFit/>
          </a:bodyPr>
          <a:lstStyle/>
          <a:p>
            <a:r>
              <a:rPr lang="en-US" sz="2800" dirty="0" smtClean="0">
                <a:solidFill>
                  <a:srgbClr val="FF0000"/>
                </a:solidFill>
                <a:latin typeface="Aharoni" pitchFamily="2" charset="-79"/>
                <a:cs typeface="Aharoni" pitchFamily="2" charset="-79"/>
              </a:rPr>
              <a:t>Mr. Brown: </a:t>
            </a:r>
            <a:r>
              <a:rPr lang="en-US" sz="2800" dirty="0" smtClean="0">
                <a:latin typeface="Arno Pro Caption" pitchFamily="18" charset="0"/>
              </a:rPr>
              <a:t>No, there are other </a:t>
            </a:r>
            <a:r>
              <a:rPr lang="en-US" sz="2800" dirty="0" err="1" smtClean="0">
                <a:latin typeface="Arno Pro Caption" pitchFamily="18" charset="0"/>
              </a:rPr>
              <a:t>abiotic</a:t>
            </a:r>
            <a:r>
              <a:rPr lang="en-US" sz="2800" dirty="0" smtClean="0">
                <a:latin typeface="Arno Pro Caption" pitchFamily="18" charset="0"/>
              </a:rPr>
              <a:t> factors.  The </a:t>
            </a:r>
            <a:r>
              <a:rPr lang="en-US" sz="2800" dirty="0" smtClean="0">
                <a:latin typeface="Arno Pro Caption" pitchFamily="18" charset="0"/>
              </a:rPr>
              <a:t>temperature and atmosphere are </a:t>
            </a:r>
            <a:r>
              <a:rPr lang="en-US" sz="2800" dirty="0" smtClean="0">
                <a:latin typeface="Arno Pro Caption" pitchFamily="18" charset="0"/>
              </a:rPr>
              <a:t>two other nonliving factors that effect how plants and animals live. </a:t>
            </a:r>
            <a:endParaRPr lang="en-US" sz="2800" dirty="0">
              <a:latin typeface="Arno Pro Captio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2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200"/>
                                        <p:tgtEl>
                                          <p:spTgt spid="4"/>
                                        </p:tgtEl>
                                        <p:attrNameLst>
                                          <p:attrName>fillcolor</p:attrName>
                                        </p:attrNameLst>
                                      </p:cBhvr>
                                      <p:tavLst>
                                        <p:tav tm="0">
                                          <p:val>
                                            <p:clrVal>
                                              <a:schemeClr val="accent2"/>
                                            </p:clrVal>
                                          </p:val>
                                        </p:tav>
                                        <p:tav tm="50000">
                                          <p:val>
                                            <p:clrVal>
                                              <a:schemeClr val="hlink"/>
                                            </p:clrVal>
                                          </p:val>
                                        </p:tav>
                                      </p:tavLst>
                                    </p:anim>
                                    <p:set>
                                      <p:cBhvr>
                                        <p:cTn id="9" dur="200"/>
                                        <p:tgtEl>
                                          <p:spTgt spid="4"/>
                                        </p:tgtEl>
                                        <p:attrNameLst>
                                          <p:attrName>fill.type</p:attrName>
                                        </p:attrNameLst>
                                      </p:cBhvr>
                                      <p:to>
                                        <p:strVal val="solid"/>
                                      </p:to>
                                    </p:set>
                                  </p:childTnLst>
                                </p:cTn>
                              </p:par>
                            </p:childTnLst>
                          </p:cTn>
                        </p:par>
                        <p:par>
                          <p:cTn id="10" fill="hold">
                            <p:stCondLst>
                              <p:cond delay="5600"/>
                            </p:stCondLst>
                            <p:childTnLst>
                              <p:par>
                                <p:cTn id="11" presetID="27" presetClass="entr" presetSubtype="0" fill="hold" grpId="0" nodeType="afterEffect">
                                  <p:stCondLst>
                                    <p:cond delay="100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2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200"/>
                                        <p:tgtEl>
                                          <p:spTgt spid="6"/>
                                        </p:tgtEl>
                                        <p:attrNameLst>
                                          <p:attrName>fillcolor</p:attrName>
                                        </p:attrNameLst>
                                      </p:cBhvr>
                                      <p:tavLst>
                                        <p:tav tm="0">
                                          <p:val>
                                            <p:clrVal>
                                              <a:schemeClr val="accent2"/>
                                            </p:clrVal>
                                          </p:val>
                                        </p:tav>
                                        <p:tav tm="50000">
                                          <p:val>
                                            <p:clrVal>
                                              <a:schemeClr val="hlink"/>
                                            </p:clrVal>
                                          </p:val>
                                        </p:tav>
                                      </p:tavLst>
                                    </p:anim>
                                    <p:set>
                                      <p:cBhvr>
                                        <p:cTn id="15" dur="2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658</Words>
  <Application>Microsoft Office PowerPoint</Application>
  <PresentationFormat>On-screen Show (4:3)</PresentationFormat>
  <Paragraphs>42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37</cp:revision>
  <dcterms:created xsi:type="dcterms:W3CDTF">2010-03-06T20:04:01Z</dcterms:created>
  <dcterms:modified xsi:type="dcterms:W3CDTF">2010-04-13T20:55:21Z</dcterms:modified>
</cp:coreProperties>
</file>